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sldIdLst>
    <p:sldId id="259" r:id="rId2"/>
    <p:sldId id="311" r:id="rId3"/>
    <p:sldId id="312" r:id="rId4"/>
    <p:sldId id="313" r:id="rId5"/>
    <p:sldId id="277" r:id="rId6"/>
    <p:sldId id="286" r:id="rId7"/>
    <p:sldId id="287" r:id="rId8"/>
    <p:sldId id="314" r:id="rId9"/>
    <p:sldId id="278" r:id="rId10"/>
    <p:sldId id="283" r:id="rId11"/>
    <p:sldId id="294" r:id="rId12"/>
    <p:sldId id="315" r:id="rId13"/>
    <p:sldId id="316" r:id="rId14"/>
    <p:sldId id="317" r:id="rId15"/>
    <p:sldId id="318" r:id="rId16"/>
    <p:sldId id="319" r:id="rId17"/>
    <p:sldId id="320" r:id="rId18"/>
    <p:sldId id="321" r:id="rId19"/>
    <p:sldId id="295" r:id="rId20"/>
    <p:sldId id="366" r:id="rId21"/>
    <p:sldId id="323" r:id="rId22"/>
    <p:sldId id="324" r:id="rId23"/>
    <p:sldId id="325" r:id="rId24"/>
    <p:sldId id="326" r:id="rId25"/>
    <p:sldId id="327" r:id="rId26"/>
    <p:sldId id="328" r:id="rId27"/>
    <p:sldId id="329" r:id="rId28"/>
    <p:sldId id="330" r:id="rId29"/>
    <p:sldId id="331" r:id="rId30"/>
    <p:sldId id="332" r:id="rId31"/>
    <p:sldId id="334" r:id="rId32"/>
    <p:sldId id="333" r:id="rId33"/>
    <p:sldId id="335" r:id="rId34"/>
    <p:sldId id="336" r:id="rId35"/>
    <p:sldId id="337" r:id="rId36"/>
    <p:sldId id="338" r:id="rId37"/>
    <p:sldId id="339" r:id="rId38"/>
    <p:sldId id="340" r:id="rId39"/>
    <p:sldId id="342" r:id="rId40"/>
    <p:sldId id="367" r:id="rId41"/>
    <p:sldId id="292" r:id="rId42"/>
    <p:sldId id="344" r:id="rId43"/>
    <p:sldId id="345" r:id="rId44"/>
    <p:sldId id="296" r:id="rId45"/>
    <p:sldId id="346" r:id="rId46"/>
    <p:sldId id="297" r:id="rId47"/>
    <p:sldId id="347" r:id="rId48"/>
    <p:sldId id="298" r:id="rId49"/>
    <p:sldId id="348" r:id="rId50"/>
    <p:sldId id="299" r:id="rId51"/>
    <p:sldId id="349" r:id="rId52"/>
    <p:sldId id="300" r:id="rId53"/>
    <p:sldId id="350" r:id="rId54"/>
    <p:sldId id="351" r:id="rId55"/>
    <p:sldId id="301" r:id="rId56"/>
    <p:sldId id="341" r:id="rId57"/>
    <p:sldId id="293" r:id="rId58"/>
    <p:sldId id="353" r:id="rId59"/>
    <p:sldId id="354" r:id="rId60"/>
    <p:sldId id="355" r:id="rId61"/>
    <p:sldId id="352" r:id="rId62"/>
    <p:sldId id="356" r:id="rId63"/>
    <p:sldId id="357" r:id="rId64"/>
    <p:sldId id="358" r:id="rId65"/>
    <p:sldId id="359" r:id="rId66"/>
    <p:sldId id="360" r:id="rId67"/>
    <p:sldId id="361" r:id="rId68"/>
    <p:sldId id="362" r:id="rId69"/>
    <p:sldId id="363" r:id="rId70"/>
    <p:sldId id="365" r:id="rId71"/>
  </p:sldIdLst>
  <p:sldSz cx="10080625" cy="5670550"/>
  <p:notesSz cx="7772400" cy="100584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EE3"/>
    <a:srgbClr val="ECF0E6"/>
    <a:srgbClr val="EFF3EB"/>
    <a:srgbClr val="F5F8F2"/>
    <a:srgbClr val="E88F25"/>
    <a:srgbClr val="0D519C"/>
    <a:srgbClr val="E98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66" autoAdjust="0"/>
    <p:restoredTop sz="78934" autoAdjust="0"/>
  </p:normalViewPr>
  <p:slideViewPr>
    <p:cSldViewPr snapToGrid="0">
      <p:cViewPr varScale="1">
        <p:scale>
          <a:sx n="70" d="100"/>
          <a:sy n="70" d="100"/>
        </p:scale>
        <p:origin x="1678" y="240"/>
      </p:cViewPr>
      <p:guideLst/>
    </p:cSldViewPr>
  </p:slideViewPr>
  <p:notesTextViewPr>
    <p:cViewPr>
      <p:scale>
        <a:sx n="1" d="1"/>
        <a:sy n="1" d="1"/>
      </p:scale>
      <p:origin x="0" y="0"/>
    </p:cViewPr>
  </p:notesTextViewPr>
  <p:notesViewPr>
    <p:cSldViewPr snapToGrid="0">
      <p:cViewPr varScale="1">
        <p:scale>
          <a:sx n="68" d="100"/>
          <a:sy n="68" d="100"/>
        </p:scale>
        <p:origin x="2727" y="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368675" cy="50482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4402138" y="0"/>
            <a:ext cx="3368675" cy="504825"/>
          </a:xfrm>
          <a:prstGeom prst="rect">
            <a:avLst/>
          </a:prstGeom>
        </p:spPr>
        <p:txBody>
          <a:bodyPr vert="horz" lIns="91440" tIns="45720" rIns="91440" bIns="45720" rtlCol="0"/>
          <a:lstStyle>
            <a:lvl1pPr algn="r">
              <a:defRPr sz="1200"/>
            </a:lvl1pPr>
          </a:lstStyle>
          <a:p>
            <a:fld id="{945E8158-72FE-481B-B95F-CA8C00829C48}" type="datetimeFigureOut">
              <a:rPr lang="it-IT" smtClean="0"/>
              <a:t>28/04/2025</a:t>
            </a:fld>
            <a:endParaRPr lang="it-IT"/>
          </a:p>
        </p:txBody>
      </p:sp>
      <p:sp>
        <p:nvSpPr>
          <p:cNvPr id="4" name="Segnaposto immagine diapositiva 3"/>
          <p:cNvSpPr>
            <a:spLocks noGrp="1" noRot="1" noChangeAspect="1"/>
          </p:cNvSpPr>
          <p:nvPr>
            <p:ph type="sldImg" idx="2"/>
          </p:nvPr>
        </p:nvSpPr>
        <p:spPr>
          <a:xfrm>
            <a:off x="869950" y="1257300"/>
            <a:ext cx="6032500" cy="33940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777875" y="4840288"/>
            <a:ext cx="6216650" cy="3960812"/>
          </a:xfrm>
          <a:prstGeom prst="rect">
            <a:avLst/>
          </a:prstGeom>
        </p:spPr>
        <p:txBody>
          <a:bodyPr vert="horz" lIns="91440" tIns="45720" rIns="91440" bIns="45720" rtlCol="0"/>
          <a:lstStyle/>
          <a:p>
            <a:pPr lvl="0"/>
            <a:r>
              <a:rPr lang="it-IT"/>
              <a:t>Şemanın testo bilgilerini değiştirmek için tıklayın</a:t>
            </a:r>
          </a:p>
          <a:p>
            <a:pPr lvl="1"/>
            <a:r>
              <a:rPr lang="it-IT"/>
              <a:t>İkinci seviye</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553575"/>
            <a:ext cx="3368675" cy="50482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4402138" y="9553575"/>
            <a:ext cx="3368675" cy="504825"/>
          </a:xfrm>
          <a:prstGeom prst="rect">
            <a:avLst/>
          </a:prstGeom>
        </p:spPr>
        <p:txBody>
          <a:bodyPr vert="horz" lIns="91440" tIns="45720" rIns="91440" bIns="45720" rtlCol="0" anchor="b"/>
          <a:lstStyle>
            <a:lvl1pPr algn="r">
              <a:defRPr sz="1200"/>
            </a:lvl1pPr>
          </a:lstStyle>
          <a:p>
            <a:fld id="{696BBB44-F13C-4C4D-B449-73733CECACD6}" type="slidenum">
              <a:rPr lang="it-IT" smtClean="0"/>
              <a:t>‹N›</a:t>
            </a:fld>
            <a:endParaRPr lang="it-IT"/>
          </a:p>
        </p:txBody>
      </p:sp>
    </p:spTree>
    <p:extLst>
      <p:ext uri="{BB962C8B-B14F-4D97-AF65-F5344CB8AC3E}">
        <p14:creationId xmlns:p14="http://schemas.microsoft.com/office/powerpoint/2010/main" val="2239005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96BBB44-F13C-4C4D-B449-73733CECACD6}" type="slidenum">
              <a:rPr lang="it-IT" smtClean="0"/>
              <a:t>1</a:t>
            </a:fld>
            <a:endParaRPr lang="it-IT"/>
          </a:p>
        </p:txBody>
      </p:sp>
    </p:spTree>
    <p:extLst>
      <p:ext uri="{BB962C8B-B14F-4D97-AF65-F5344CB8AC3E}">
        <p14:creationId xmlns:p14="http://schemas.microsoft.com/office/powerpoint/2010/main" val="756312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BF896-171C-B60D-FFC3-7B283BFF55A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B96CDD-A171-07B4-816C-E87645F4235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59AD9E2-28BB-0A03-7A6E-1F16C127534C}"/>
              </a:ext>
            </a:extLst>
          </p:cNvPr>
          <p:cNvSpPr>
            <a:spLocks noGrp="1"/>
          </p:cNvSpPr>
          <p:nvPr>
            <p:ph type="body" idx="1"/>
          </p:nvPr>
        </p:nvSpPr>
        <p:spPr/>
        <p:txBody>
          <a:bodyPr/>
          <a:lstStyle/>
          <a:p>
            <a:r>
              <a:rPr lang="it-IT" dirty="0" err="1"/>
              <a:t>Bugünkü </a:t>
            </a:r>
            <a:r>
              <a:rPr lang="it-IT" dirty="0"/>
              <a:t>eğitimden sonra </a:t>
            </a:r>
            <a:r>
              <a:rPr lang="it-IT" dirty="0" err="1"/>
              <a:t>bunun özellikle gençler </a:t>
            </a:r>
            <a:r>
              <a:rPr lang="it-IT" dirty="0"/>
              <a:t>için </a:t>
            </a:r>
            <a:r>
              <a:rPr lang="it-IT" b="1" dirty="0" err="1"/>
              <a:t>karmaşık </a:t>
            </a:r>
            <a:r>
              <a:rPr lang="it-IT" dirty="0"/>
              <a:t>bir </a:t>
            </a:r>
            <a:r>
              <a:rPr lang="it-IT" b="1" dirty="0" err="1"/>
              <a:t>mesele </a:t>
            </a:r>
            <a:r>
              <a:rPr lang="it-IT" dirty="0" err="1"/>
              <a:t>olduğunu </a:t>
            </a:r>
            <a:r>
              <a:rPr lang="it-IT" dirty="0"/>
              <a:t>biliyoruz.</a:t>
            </a:r>
          </a:p>
          <a:p>
            <a:r>
              <a:rPr lang="it-IT" dirty="0" err="1"/>
              <a:t>Örneğin </a:t>
            </a:r>
            <a:r>
              <a:rPr lang="it-IT" dirty="0"/>
              <a:t>ABD'de her </a:t>
            </a:r>
            <a:r>
              <a:rPr lang="it-IT" dirty="0" err="1"/>
              <a:t>yüz öğrenciden </a:t>
            </a:r>
            <a:r>
              <a:rPr lang="it-IT" dirty="0"/>
              <a:t>bir ya da </a:t>
            </a:r>
            <a:r>
              <a:rPr lang="it-IT" dirty="0" err="1"/>
              <a:t>ikisi </a:t>
            </a:r>
            <a:r>
              <a:rPr lang="it-IT" dirty="0"/>
              <a:t>ED ile </a:t>
            </a:r>
            <a:r>
              <a:rPr lang="it-IT" dirty="0" err="1"/>
              <a:t>mücadele ederken</a:t>
            </a:r>
            <a:r>
              <a:rPr lang="it-IT" dirty="0"/>
              <a:t>, dünya genelinde kadınların </a:t>
            </a:r>
            <a:r>
              <a:rPr lang="it-IT" dirty="0" err="1"/>
              <a:t>sadece </a:t>
            </a:r>
            <a:r>
              <a:rPr lang="it-IT" dirty="0"/>
              <a:t>%4'ü </a:t>
            </a:r>
            <a:r>
              <a:rPr lang="it-IT" dirty="0" err="1"/>
              <a:t>kendilerini </a:t>
            </a:r>
            <a:r>
              <a:rPr lang="it-IT" dirty="0"/>
              <a:t>güzel </a:t>
            </a:r>
            <a:r>
              <a:rPr lang="it-IT" dirty="0" err="1"/>
              <a:t>olarak görmektedir</a:t>
            </a:r>
            <a:r>
              <a:rPr lang="it-IT" dirty="0"/>
              <a:t>.</a:t>
            </a:r>
          </a:p>
          <a:p>
            <a:r>
              <a:rPr lang="it-IT" dirty="0" err="1"/>
              <a:t>Bin iki yüzden </a:t>
            </a:r>
            <a:r>
              <a:rPr lang="it-IT" dirty="0"/>
              <a:t>fazla </a:t>
            </a:r>
            <a:r>
              <a:rPr lang="it-IT" dirty="0" err="1"/>
              <a:t>ergen </a:t>
            </a:r>
            <a:r>
              <a:rPr lang="it-IT" dirty="0"/>
              <a:t>üzerinde yapılan bir </a:t>
            </a:r>
            <a:r>
              <a:rPr lang="it-IT" dirty="0" err="1"/>
              <a:t>başka </a:t>
            </a:r>
            <a:r>
              <a:rPr lang="it-IT" dirty="0"/>
              <a:t>çalışmada</a:t>
            </a:r>
            <a:r>
              <a:rPr lang="it-IT" dirty="0" err="1"/>
              <a:t>, ergenlerin yaklaşık </a:t>
            </a:r>
            <a:r>
              <a:rPr lang="it-IT" dirty="0"/>
              <a:t>%72'si güzel olmak için </a:t>
            </a:r>
            <a:r>
              <a:rPr lang="it-IT" dirty="0" err="1"/>
              <a:t>büyük </a:t>
            </a:r>
            <a:r>
              <a:rPr lang="it-IT" dirty="0"/>
              <a:t>bir baskı </a:t>
            </a:r>
            <a:r>
              <a:rPr lang="it-IT" dirty="0" err="1"/>
              <a:t>hissettiklerini söylemiştir</a:t>
            </a:r>
            <a:r>
              <a:rPr lang="it-IT" dirty="0"/>
              <a:t>.</a:t>
            </a:r>
          </a:p>
          <a:p>
            <a:r>
              <a:rPr lang="it-IT" dirty="0"/>
              <a:t>Dünya genelindeki kızların </a:t>
            </a:r>
            <a:r>
              <a:rPr lang="it-IT" dirty="0" err="1"/>
              <a:t>yalnızca </a:t>
            </a:r>
            <a:r>
              <a:rPr lang="it-IT" dirty="0"/>
              <a:t>%11'i görünüşlerini </a:t>
            </a:r>
            <a:r>
              <a:rPr lang="it-IT" dirty="0" err="1"/>
              <a:t>tanımlamak </a:t>
            </a:r>
            <a:r>
              <a:rPr lang="it-IT" dirty="0"/>
              <a:t>için güzel kelimesini </a:t>
            </a:r>
            <a:r>
              <a:rPr lang="it-IT" dirty="0" err="1"/>
              <a:t>kullanırken kendilerini rahat hissediyor</a:t>
            </a:r>
            <a:r>
              <a:rPr lang="it-IT" dirty="0"/>
              <a:t>.</a:t>
            </a:r>
          </a:p>
          <a:p>
            <a:r>
              <a:rPr lang="it-IT" dirty="0"/>
              <a:t>Ve </a:t>
            </a:r>
            <a:r>
              <a:rPr lang="it-IT" dirty="0" err="1"/>
              <a:t>elbette</a:t>
            </a:r>
            <a:r>
              <a:rPr lang="it-IT" dirty="0"/>
              <a:t>, </a:t>
            </a:r>
            <a:r>
              <a:rPr lang="it-IT" dirty="0" err="1"/>
              <a:t>yaşlandıkça </a:t>
            </a:r>
            <a:r>
              <a:rPr lang="it-IT" dirty="0"/>
              <a:t>güzellik baskısında </a:t>
            </a:r>
            <a:r>
              <a:rPr lang="it-IT" dirty="0" err="1"/>
              <a:t>evrensel </a:t>
            </a:r>
            <a:r>
              <a:rPr lang="it-IT" dirty="0"/>
              <a:t>bir </a:t>
            </a:r>
            <a:r>
              <a:rPr lang="it-IT" dirty="0" err="1"/>
              <a:t>artış </a:t>
            </a:r>
            <a:r>
              <a:rPr lang="it-IT" dirty="0"/>
              <a:t>ve kızların özgüveninde bir </a:t>
            </a:r>
            <a:r>
              <a:rPr lang="it-IT" dirty="0" err="1"/>
              <a:t>azalma var</a:t>
            </a:r>
            <a:r>
              <a:rPr lang="it-IT" dirty="0"/>
              <a:t>.</a:t>
            </a:r>
          </a:p>
        </p:txBody>
      </p:sp>
      <p:sp>
        <p:nvSpPr>
          <p:cNvPr id="4" name="Segnaposto numero diapositiva 3">
            <a:extLst>
              <a:ext uri="{FF2B5EF4-FFF2-40B4-BE49-F238E27FC236}">
                <a16:creationId xmlns:a16="http://schemas.microsoft.com/office/drawing/2014/main" id="{943C285B-8C13-1530-17E5-C1610552CAE3}"/>
              </a:ext>
            </a:extLst>
          </p:cNvPr>
          <p:cNvSpPr>
            <a:spLocks noGrp="1"/>
          </p:cNvSpPr>
          <p:nvPr>
            <p:ph type="sldNum" sz="quarter" idx="5"/>
          </p:nvPr>
        </p:nvSpPr>
        <p:spPr/>
        <p:txBody>
          <a:bodyPr/>
          <a:lstStyle/>
          <a:p>
            <a:fld id="{696BBB44-F13C-4C4D-B449-73733CECACD6}" type="slidenum">
              <a:rPr lang="it-IT" smtClean="0"/>
              <a:t>10</a:t>
            </a:fld>
            <a:endParaRPr lang="it-IT"/>
          </a:p>
        </p:txBody>
      </p:sp>
    </p:spTree>
    <p:extLst>
      <p:ext uri="{BB962C8B-B14F-4D97-AF65-F5344CB8AC3E}">
        <p14:creationId xmlns:p14="http://schemas.microsoft.com/office/powerpoint/2010/main" val="159493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8C661-CE50-3704-AC7C-29CB42249EF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10878DD-53CB-2306-280F-9AFA949BD53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97B8ED2-4471-A8C3-DFD1-84059C04FC8A}"/>
              </a:ext>
            </a:extLst>
          </p:cNvPr>
          <p:cNvSpPr>
            <a:spLocks noGrp="1"/>
          </p:cNvSpPr>
          <p:nvPr>
            <p:ph type="body" idx="1"/>
          </p:nvPr>
        </p:nvSpPr>
        <p:spPr/>
        <p:txBody>
          <a:bodyPr/>
          <a:lstStyle/>
          <a:p>
            <a:r>
              <a:rPr lang="it-IT" dirty="0"/>
              <a:t>Ancak </a:t>
            </a:r>
            <a:r>
              <a:rPr lang="it-IT" dirty="0" err="1"/>
              <a:t>merak </a:t>
            </a:r>
            <a:r>
              <a:rPr lang="it-IT" dirty="0"/>
              <a:t>edebiliriz: beden imajını </a:t>
            </a:r>
            <a:r>
              <a:rPr lang="it-IT" dirty="0" err="1"/>
              <a:t>ne etkiler</a:t>
            </a:r>
            <a:r>
              <a:rPr lang="it-IT" dirty="0"/>
              <a:t>?</a:t>
            </a:r>
          </a:p>
          <a:p>
            <a:r>
              <a:rPr lang="en-US" dirty="0"/>
              <a:t>Toplumsal beklentiler, kişisel deneyimler ve psikolojik refah dahil olmak üzere çeşitli faktörler tarafından </a:t>
            </a:r>
            <a:r>
              <a:rPr lang="en-US" b="1" dirty="0"/>
              <a:t>şekillendirilir</a:t>
            </a:r>
            <a:r>
              <a:rPr lang="en-US" dirty="0"/>
              <a:t>.</a:t>
            </a:r>
            <a:endParaRPr lang="it-IT" dirty="0"/>
          </a:p>
        </p:txBody>
      </p:sp>
      <p:sp>
        <p:nvSpPr>
          <p:cNvPr id="4" name="Segnaposto numero diapositiva 3">
            <a:extLst>
              <a:ext uri="{FF2B5EF4-FFF2-40B4-BE49-F238E27FC236}">
                <a16:creationId xmlns:a16="http://schemas.microsoft.com/office/drawing/2014/main" id="{CB59F028-F9D5-4BC0-10A9-1B3261C10F8A}"/>
              </a:ext>
            </a:extLst>
          </p:cNvPr>
          <p:cNvSpPr>
            <a:spLocks noGrp="1"/>
          </p:cNvSpPr>
          <p:nvPr>
            <p:ph type="sldNum" sz="quarter" idx="5"/>
          </p:nvPr>
        </p:nvSpPr>
        <p:spPr/>
        <p:txBody>
          <a:bodyPr/>
          <a:lstStyle/>
          <a:p>
            <a:fld id="{696BBB44-F13C-4C4D-B449-73733CECACD6}" type="slidenum">
              <a:rPr lang="it-IT" smtClean="0"/>
              <a:t>11</a:t>
            </a:fld>
            <a:endParaRPr lang="it-IT"/>
          </a:p>
        </p:txBody>
      </p:sp>
    </p:spTree>
    <p:extLst>
      <p:ext uri="{BB962C8B-B14F-4D97-AF65-F5344CB8AC3E}">
        <p14:creationId xmlns:p14="http://schemas.microsoft.com/office/powerpoint/2010/main" val="3035514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42098-31B1-664B-FD1E-36AD933B5EC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846B447-3ED2-9F19-8972-8A78DC895AB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6E0F21C-8402-ED8E-E80E-731C99E6005B}"/>
              </a:ext>
            </a:extLst>
          </p:cNvPr>
          <p:cNvSpPr>
            <a:spLocks noGrp="1"/>
          </p:cNvSpPr>
          <p:nvPr>
            <p:ph type="body" idx="1"/>
          </p:nvPr>
        </p:nvSpPr>
        <p:spPr/>
        <p:txBody>
          <a:bodyPr/>
          <a:lstStyle/>
          <a:p>
            <a:r>
              <a:rPr lang="en-US" dirty="0"/>
              <a:t>Kişisel geçmişimizin kendimizi nasıl gördüğümüz üzerinde büyük bir etkisi vardır. Ergenlikte yapılan olumsuz bir şaka, aynadaki görüntüyle sonsuz bir karşılaştırmayı tetiklemek için yeterlidir</a:t>
            </a:r>
            <a:endParaRPr lang="it-IT" dirty="0"/>
          </a:p>
        </p:txBody>
      </p:sp>
      <p:sp>
        <p:nvSpPr>
          <p:cNvPr id="4" name="Segnaposto numero diapositiva 3">
            <a:extLst>
              <a:ext uri="{FF2B5EF4-FFF2-40B4-BE49-F238E27FC236}">
                <a16:creationId xmlns:a16="http://schemas.microsoft.com/office/drawing/2014/main" id="{FDAC71D7-E45F-EB80-685F-4F224927958B}"/>
              </a:ext>
            </a:extLst>
          </p:cNvPr>
          <p:cNvSpPr>
            <a:spLocks noGrp="1"/>
          </p:cNvSpPr>
          <p:nvPr>
            <p:ph type="sldNum" sz="quarter" idx="5"/>
          </p:nvPr>
        </p:nvSpPr>
        <p:spPr/>
        <p:txBody>
          <a:bodyPr/>
          <a:lstStyle/>
          <a:p>
            <a:fld id="{696BBB44-F13C-4C4D-B449-73733CECACD6}" type="slidenum">
              <a:rPr lang="it-IT" smtClean="0"/>
              <a:t>12</a:t>
            </a:fld>
            <a:endParaRPr lang="it-IT"/>
          </a:p>
        </p:txBody>
      </p:sp>
    </p:spTree>
    <p:extLst>
      <p:ext uri="{BB962C8B-B14F-4D97-AF65-F5344CB8AC3E}">
        <p14:creationId xmlns:p14="http://schemas.microsoft.com/office/powerpoint/2010/main" val="1234283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E77E9-8264-3627-A11D-ACD44DB2012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D5F40A1-9F85-4B10-D297-02E991BEEEF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B73DB5E-86A4-C9D6-D587-F8C8C41898A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Beslenme konusunda çok katı olan bir anne veya her zaman 'mükemmel vücut' vurgusu yapan bir baba, benlik algısını derinden etkileyebilir.</a:t>
            </a:r>
            <a:endParaRPr lang="it-IT" dirty="0"/>
          </a:p>
        </p:txBody>
      </p:sp>
      <p:sp>
        <p:nvSpPr>
          <p:cNvPr id="4" name="Segnaposto numero diapositiva 3">
            <a:extLst>
              <a:ext uri="{FF2B5EF4-FFF2-40B4-BE49-F238E27FC236}">
                <a16:creationId xmlns:a16="http://schemas.microsoft.com/office/drawing/2014/main" id="{D8E6AD0C-6D58-9371-96EF-8D2CC48B659E}"/>
              </a:ext>
            </a:extLst>
          </p:cNvPr>
          <p:cNvSpPr>
            <a:spLocks noGrp="1"/>
          </p:cNvSpPr>
          <p:nvPr>
            <p:ph type="sldNum" sz="quarter" idx="5"/>
          </p:nvPr>
        </p:nvSpPr>
        <p:spPr/>
        <p:txBody>
          <a:bodyPr/>
          <a:lstStyle/>
          <a:p>
            <a:fld id="{696BBB44-F13C-4C4D-B449-73733CECACD6}" type="slidenum">
              <a:rPr lang="it-IT" smtClean="0"/>
              <a:t>13</a:t>
            </a:fld>
            <a:endParaRPr lang="it-IT"/>
          </a:p>
        </p:txBody>
      </p:sp>
    </p:spTree>
    <p:extLst>
      <p:ext uri="{BB962C8B-B14F-4D97-AF65-F5344CB8AC3E}">
        <p14:creationId xmlns:p14="http://schemas.microsoft.com/office/powerpoint/2010/main" val="39245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10624-FC95-1A36-5362-EEBDC4CBEF6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4472CD-6C90-25DF-53CA-DC278AD9BA1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F5647ED-0399-EA4D-56C6-F6FCC1E4B211}"/>
              </a:ext>
            </a:extLst>
          </p:cNvPr>
          <p:cNvSpPr>
            <a:spLocks noGrp="1"/>
          </p:cNvSpPr>
          <p:nvPr>
            <p:ph type="body" idx="1"/>
          </p:nvPr>
        </p:nvSpPr>
        <p:spPr/>
        <p:txBody>
          <a:bodyPr/>
          <a:lstStyle/>
          <a:p>
            <a:r>
              <a:rPr lang="en-US" dirty="0"/>
              <a:t>Sadece yontulduğunda iltifat alan bir çocuk, bedenini onaylanma aracı olarak kullanmayı öğrenecektir. Akran yargısı güçlüdür.</a:t>
            </a:r>
            <a:endParaRPr lang="it-IT" dirty="0"/>
          </a:p>
        </p:txBody>
      </p:sp>
      <p:sp>
        <p:nvSpPr>
          <p:cNvPr id="4" name="Segnaposto numero diapositiva 3">
            <a:extLst>
              <a:ext uri="{FF2B5EF4-FFF2-40B4-BE49-F238E27FC236}">
                <a16:creationId xmlns:a16="http://schemas.microsoft.com/office/drawing/2014/main" id="{1BBF6BBB-786A-B20A-6ABE-9252A3EC5187}"/>
              </a:ext>
            </a:extLst>
          </p:cNvPr>
          <p:cNvSpPr>
            <a:spLocks noGrp="1"/>
          </p:cNvSpPr>
          <p:nvPr>
            <p:ph type="sldNum" sz="quarter" idx="5"/>
          </p:nvPr>
        </p:nvSpPr>
        <p:spPr/>
        <p:txBody>
          <a:bodyPr/>
          <a:lstStyle/>
          <a:p>
            <a:fld id="{696BBB44-F13C-4C4D-B449-73733CECACD6}" type="slidenum">
              <a:rPr lang="it-IT" smtClean="0"/>
              <a:t>14</a:t>
            </a:fld>
            <a:endParaRPr lang="it-IT"/>
          </a:p>
        </p:txBody>
      </p:sp>
    </p:spTree>
    <p:extLst>
      <p:ext uri="{BB962C8B-B14F-4D97-AF65-F5344CB8AC3E}">
        <p14:creationId xmlns:p14="http://schemas.microsoft.com/office/powerpoint/2010/main" val="128739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CA717-1D98-2EE6-8917-F12D8DFB2D9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80FBE5-E6C7-9B3C-CADD-66DA1BA9025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AA98655-3B52-B89C-2AD7-4C7762B6E9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Sürekli olarak neredeyse ulaşılamaz vücut idealleri bombardımanına tutuluyoruz ve bu her zaman kızlar için geçerli olmuştur ve bugün erkekler için de geçerlidir. Televizyon gibi geleneksel medyadan sosyal platformlar ve uygulamalar gibi yeni dijital medyaya geçişle birlikte durum giderek daha da kötüleşti.</a:t>
            </a:r>
          </a:p>
          <a:p>
            <a:endParaRPr lang="it-IT" dirty="0"/>
          </a:p>
        </p:txBody>
      </p:sp>
      <p:sp>
        <p:nvSpPr>
          <p:cNvPr id="4" name="Segnaposto numero diapositiva 3">
            <a:extLst>
              <a:ext uri="{FF2B5EF4-FFF2-40B4-BE49-F238E27FC236}">
                <a16:creationId xmlns:a16="http://schemas.microsoft.com/office/drawing/2014/main" id="{A72739C3-0392-BA22-B97D-EE76B110B3F2}"/>
              </a:ext>
            </a:extLst>
          </p:cNvPr>
          <p:cNvSpPr>
            <a:spLocks noGrp="1"/>
          </p:cNvSpPr>
          <p:nvPr>
            <p:ph type="sldNum" sz="quarter" idx="5"/>
          </p:nvPr>
        </p:nvSpPr>
        <p:spPr/>
        <p:txBody>
          <a:bodyPr/>
          <a:lstStyle/>
          <a:p>
            <a:fld id="{696BBB44-F13C-4C4D-B449-73733CECACD6}" type="slidenum">
              <a:rPr lang="it-IT" smtClean="0"/>
              <a:t>15</a:t>
            </a:fld>
            <a:endParaRPr lang="it-IT"/>
          </a:p>
        </p:txBody>
      </p:sp>
    </p:spTree>
    <p:extLst>
      <p:ext uri="{BB962C8B-B14F-4D97-AF65-F5344CB8AC3E}">
        <p14:creationId xmlns:p14="http://schemas.microsoft.com/office/powerpoint/2010/main" val="3733291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92231-E1B0-FFE0-7952-27D9052CCD6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3A07FDC-9A34-AF42-FB1C-55EEDCDD910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2CE82E6-8BD1-76CF-5CDB-EE1B15CC140C}"/>
              </a:ext>
            </a:extLst>
          </p:cNvPr>
          <p:cNvSpPr>
            <a:spLocks noGrp="1"/>
          </p:cNvSpPr>
          <p:nvPr>
            <p:ph type="body" idx="1"/>
          </p:nvPr>
        </p:nvSpPr>
        <p:spPr/>
        <p:txBody>
          <a:bodyPr/>
          <a:lstStyle/>
          <a:p>
            <a:r>
              <a:rPr lang="en-US" dirty="0"/>
              <a:t>ED'leri genellikle bir kadın sorunu olarak düşünürüz. Gerçekte, giderek daha fazla erkek zorlayıcı kaslılık tuzağına düşüyor.</a:t>
            </a:r>
            <a:endParaRPr lang="it-IT" dirty="0"/>
          </a:p>
        </p:txBody>
      </p:sp>
      <p:sp>
        <p:nvSpPr>
          <p:cNvPr id="4" name="Segnaposto numero diapositiva 3">
            <a:extLst>
              <a:ext uri="{FF2B5EF4-FFF2-40B4-BE49-F238E27FC236}">
                <a16:creationId xmlns:a16="http://schemas.microsoft.com/office/drawing/2014/main" id="{4506120A-574C-FDE3-E46A-BBE0CEE6BE8A}"/>
              </a:ext>
            </a:extLst>
          </p:cNvPr>
          <p:cNvSpPr>
            <a:spLocks noGrp="1"/>
          </p:cNvSpPr>
          <p:nvPr>
            <p:ph type="sldNum" sz="quarter" idx="5"/>
          </p:nvPr>
        </p:nvSpPr>
        <p:spPr/>
        <p:txBody>
          <a:bodyPr/>
          <a:lstStyle/>
          <a:p>
            <a:fld id="{696BBB44-F13C-4C4D-B449-73733CECACD6}" type="slidenum">
              <a:rPr lang="it-IT" smtClean="0"/>
              <a:t>16</a:t>
            </a:fld>
            <a:endParaRPr lang="it-IT"/>
          </a:p>
        </p:txBody>
      </p:sp>
    </p:spTree>
    <p:extLst>
      <p:ext uri="{BB962C8B-B14F-4D97-AF65-F5344CB8AC3E}">
        <p14:creationId xmlns:p14="http://schemas.microsoft.com/office/powerpoint/2010/main" val="282422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FCF98-944D-EA07-3C1C-05B12D60EF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4257D51-2C50-18E1-0377-0B34CEBD712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F9502A1-7E28-9353-2CC1-111476A5321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46611BB-3F34-1F9F-4A8C-65EE35F004B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17</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48216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AE166-150A-D3F3-614C-E9E8728FA9B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43FFE7B-BE66-CBF6-E1D9-2716F099FC6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5417094-85E2-60EA-BF6F-F82BE24AA91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76C24E7-2F0A-6EF4-E847-C15EA4F034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18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13196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9CB8F-DD65-F7F2-91C1-68D3ED26A3A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98FD9D-3CEE-A9FB-7DA8-DCE7E5C8442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AE1545D-2222-C86F-07BF-6DE886F53502}"/>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A2612EA-08B2-5B03-F312-2036D49CF36B}"/>
              </a:ext>
            </a:extLst>
          </p:cNvPr>
          <p:cNvSpPr>
            <a:spLocks noGrp="1"/>
          </p:cNvSpPr>
          <p:nvPr>
            <p:ph type="sldNum" sz="quarter" idx="5"/>
          </p:nvPr>
        </p:nvSpPr>
        <p:spPr/>
        <p:txBody>
          <a:bodyPr/>
          <a:lstStyle/>
          <a:p>
            <a:fld id="{696BBB44-F13C-4C4D-B449-73733CECACD6}" type="slidenum">
              <a:rPr lang="it-IT" smtClean="0"/>
              <a:t>19</a:t>
            </a:fld>
            <a:endParaRPr lang="it-IT"/>
          </a:p>
        </p:txBody>
      </p:sp>
    </p:spTree>
    <p:extLst>
      <p:ext uri="{BB962C8B-B14F-4D97-AF65-F5344CB8AC3E}">
        <p14:creationId xmlns:p14="http://schemas.microsoft.com/office/powerpoint/2010/main" val="3789224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5CA36-42D0-5A2F-958B-586920453C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BF343BC-D1AB-7F27-AB1F-350D3F05F11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0690668-A71B-034C-D0D5-28DF9771F8E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E07FEE1-AAC6-844D-A89B-C0386378706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6504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C4ED4-922D-6D19-0AD1-3FFEAC29D79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FD1DA1-0F06-0DB9-F1E9-101FEED3EC8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A6CA4FC-762A-2989-49E5-C221E6AAA278}"/>
              </a:ext>
            </a:extLst>
          </p:cNvPr>
          <p:cNvSpPr>
            <a:spLocks noGrp="1"/>
          </p:cNvSpPr>
          <p:nvPr>
            <p:ph type="body" idx="1"/>
          </p:nvPr>
        </p:nvSpPr>
        <p:spPr/>
        <p:txBody>
          <a:bodyPr/>
          <a:lstStyle/>
          <a:p>
            <a:r>
              <a:rPr lang="it-IT" dirty="0" err="1"/>
              <a:t> Yarınki uygulama </a:t>
            </a:r>
            <a:r>
              <a:rPr lang="it-IT" dirty="0"/>
              <a:t>oturumumuzdan </a:t>
            </a:r>
            <a:r>
              <a:rPr lang="it-IT" dirty="0" err="1"/>
              <a:t>önce </a:t>
            </a:r>
            <a:r>
              <a:rPr lang="it-IT" dirty="0"/>
              <a:t>ısınmak için </a:t>
            </a:r>
            <a:r>
              <a:rPr lang="it-IT" dirty="0" err="1"/>
              <a:t>birkaç hızlı örnek </a:t>
            </a:r>
            <a:r>
              <a:rPr lang="it-IT" dirty="0"/>
              <a:t>yapalım.</a:t>
            </a:r>
          </a:p>
          <a:p>
            <a:r>
              <a:rPr lang="it-IT" dirty="0"/>
              <a:t>Bir beden imajı bozukluğu </a:t>
            </a:r>
            <a:r>
              <a:rPr lang="it-IT" dirty="0" err="1"/>
              <a:t>gördüğümüzde </a:t>
            </a:r>
            <a:r>
              <a:rPr lang="it-IT" dirty="0"/>
              <a:t>bunu nasıl </a:t>
            </a:r>
            <a:r>
              <a:rPr lang="it-IT" dirty="0" err="1"/>
              <a:t>anlayabiliriz</a:t>
            </a:r>
            <a:r>
              <a:rPr lang="it-IT" dirty="0"/>
              <a:t>?</a:t>
            </a:r>
          </a:p>
        </p:txBody>
      </p:sp>
      <p:sp>
        <p:nvSpPr>
          <p:cNvPr id="4" name="Segnaposto numero diapositiva 3">
            <a:extLst>
              <a:ext uri="{FF2B5EF4-FFF2-40B4-BE49-F238E27FC236}">
                <a16:creationId xmlns:a16="http://schemas.microsoft.com/office/drawing/2014/main" id="{E520853E-A575-3319-990F-70E5759DD932}"/>
              </a:ext>
            </a:extLst>
          </p:cNvPr>
          <p:cNvSpPr>
            <a:spLocks noGrp="1"/>
          </p:cNvSpPr>
          <p:nvPr>
            <p:ph type="sldNum" sz="quarter" idx="5"/>
          </p:nvPr>
        </p:nvSpPr>
        <p:spPr/>
        <p:txBody>
          <a:bodyPr/>
          <a:lstStyle/>
          <a:p>
            <a:fld id="{696BBB44-F13C-4C4D-B449-73733CECACD6}" type="slidenum">
              <a:rPr lang="it-IT" smtClean="0"/>
              <a:t>20</a:t>
            </a:fld>
            <a:endParaRPr lang="it-IT"/>
          </a:p>
        </p:txBody>
      </p:sp>
    </p:spTree>
    <p:extLst>
      <p:ext uri="{BB962C8B-B14F-4D97-AF65-F5344CB8AC3E}">
        <p14:creationId xmlns:p14="http://schemas.microsoft.com/office/powerpoint/2010/main" val="395175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66263-9A2E-134C-6997-7FD6706955D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50A95E4-43D0-BE99-A190-FBBA53422BE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4EB1620-A39E-9DE5-A472-85689B8BC4A4}"/>
              </a:ext>
            </a:extLst>
          </p:cNvPr>
          <p:cNvSpPr>
            <a:spLocks noGrp="1"/>
          </p:cNvSpPr>
          <p:nvPr>
            <p:ph type="body" idx="1"/>
          </p:nvPr>
        </p:nvSpPr>
        <p:spPr/>
        <p:txBody>
          <a:bodyPr/>
          <a:lstStyle/>
          <a:p>
            <a:r>
              <a:rPr lang="it-IT" dirty="0" err="1"/>
              <a:t>Örnek </a:t>
            </a:r>
            <a:r>
              <a:rPr lang="it-IT" dirty="0"/>
              <a:t>n.1: Sofia </a:t>
            </a:r>
            <a:r>
              <a:rPr lang="it-IT" dirty="0" err="1"/>
              <a:t>şu anda </a:t>
            </a:r>
            <a:r>
              <a:rPr lang="it-IT" dirty="0"/>
              <a:t>çalışmakta </a:t>
            </a:r>
            <a:r>
              <a:rPr lang="it-IT" dirty="0" err="1"/>
              <a:t>olduğunuz </a:t>
            </a:r>
            <a:r>
              <a:rPr lang="it-IT" dirty="0"/>
              <a:t>spor salonuna </a:t>
            </a:r>
            <a:r>
              <a:rPr lang="it-IT" dirty="0" err="1"/>
              <a:t>devam eden </a:t>
            </a:r>
            <a:r>
              <a:rPr lang="it-IT" dirty="0"/>
              <a:t>17 yaşında bir kız. </a:t>
            </a:r>
            <a:r>
              <a:rPr lang="it-IT" dirty="0" err="1"/>
              <a:t>Görünürde zayıf</a:t>
            </a:r>
            <a:r>
              <a:rPr lang="it-IT" dirty="0"/>
              <a:t>, haftanın </a:t>
            </a:r>
            <a:r>
              <a:rPr lang="it-IT" dirty="0" err="1"/>
              <a:t>her </a:t>
            </a:r>
            <a:r>
              <a:rPr lang="it-IT" dirty="0"/>
              <a:t>günü (ve </a:t>
            </a:r>
            <a:r>
              <a:rPr lang="it-IT" dirty="0" err="1"/>
              <a:t>belki </a:t>
            </a:r>
            <a:r>
              <a:rPr lang="it-IT" dirty="0"/>
              <a:t>hafta sonları </a:t>
            </a:r>
            <a:r>
              <a:rPr lang="it-IT" dirty="0" err="1"/>
              <a:t>da</a:t>
            </a:r>
            <a:r>
              <a:rPr lang="it-IT" dirty="0"/>
              <a:t>) spor yapıyor ve zamanının </a:t>
            </a:r>
            <a:r>
              <a:rPr lang="it-IT" dirty="0" err="1"/>
              <a:t>çoğunu koşu bandında geçirerek çok kararlı </a:t>
            </a:r>
            <a:r>
              <a:rPr lang="it-IT" dirty="0"/>
              <a:t>ve </a:t>
            </a:r>
            <a:r>
              <a:rPr lang="it-IT" dirty="0" err="1"/>
              <a:t>azimli </a:t>
            </a:r>
            <a:r>
              <a:rPr lang="it-IT" dirty="0"/>
              <a:t>görünüyor. Ailesi </a:t>
            </a:r>
            <a:r>
              <a:rPr lang="it-IT" dirty="0" err="1"/>
              <a:t>endişeli ama çaresiz</a:t>
            </a:r>
            <a:r>
              <a:rPr lang="it-IT" dirty="0"/>
              <a:t>.</a:t>
            </a:r>
          </a:p>
        </p:txBody>
      </p:sp>
      <p:sp>
        <p:nvSpPr>
          <p:cNvPr id="4" name="Segnaposto numero diapositiva 3">
            <a:extLst>
              <a:ext uri="{FF2B5EF4-FFF2-40B4-BE49-F238E27FC236}">
                <a16:creationId xmlns:a16="http://schemas.microsoft.com/office/drawing/2014/main" id="{8581B053-3A8C-3B89-4053-F1A3ECF54830}"/>
              </a:ext>
            </a:extLst>
          </p:cNvPr>
          <p:cNvSpPr>
            <a:spLocks noGrp="1"/>
          </p:cNvSpPr>
          <p:nvPr>
            <p:ph type="sldNum" sz="quarter" idx="5"/>
          </p:nvPr>
        </p:nvSpPr>
        <p:spPr/>
        <p:txBody>
          <a:bodyPr/>
          <a:lstStyle/>
          <a:p>
            <a:fld id="{696BBB44-F13C-4C4D-B449-73733CECACD6}" type="slidenum">
              <a:rPr lang="it-IT" smtClean="0"/>
              <a:t>21</a:t>
            </a:fld>
            <a:endParaRPr lang="it-IT"/>
          </a:p>
        </p:txBody>
      </p:sp>
    </p:spTree>
    <p:extLst>
      <p:ext uri="{BB962C8B-B14F-4D97-AF65-F5344CB8AC3E}">
        <p14:creationId xmlns:p14="http://schemas.microsoft.com/office/powerpoint/2010/main" val="3550177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1CCFF-55A4-03AE-FDEE-7BAE7B6CC68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E9F7B44-879C-0828-E3E1-7F76A2372EB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4328000-1012-BBB5-BBD5-2FACF8EE892E}"/>
              </a:ext>
            </a:extLst>
          </p:cNvPr>
          <p:cNvSpPr>
            <a:spLocks noGrp="1"/>
          </p:cNvSpPr>
          <p:nvPr>
            <p:ph type="body" idx="1"/>
          </p:nvPr>
        </p:nvSpPr>
        <p:spPr/>
        <p:txBody>
          <a:bodyPr/>
          <a:lstStyle/>
          <a:p>
            <a:r>
              <a:rPr lang="it-IT" dirty="0" err="1"/>
              <a:t>Örnek </a:t>
            </a:r>
            <a:r>
              <a:rPr lang="it-IT" dirty="0"/>
              <a:t>n.2: Maks. 21</a:t>
            </a:r>
            <a:r>
              <a:rPr lang="it-IT" dirty="0" err="1"/>
              <a:t>'dir, </a:t>
            </a:r>
          </a:p>
        </p:txBody>
      </p:sp>
      <p:sp>
        <p:nvSpPr>
          <p:cNvPr id="4" name="Segnaposto numero diapositiva 3">
            <a:extLst>
              <a:ext uri="{FF2B5EF4-FFF2-40B4-BE49-F238E27FC236}">
                <a16:creationId xmlns:a16="http://schemas.microsoft.com/office/drawing/2014/main" id="{4AA196B8-6A4F-C725-8F0C-3DCEA069C80A}"/>
              </a:ext>
            </a:extLst>
          </p:cNvPr>
          <p:cNvSpPr>
            <a:spLocks noGrp="1"/>
          </p:cNvSpPr>
          <p:nvPr>
            <p:ph type="sldNum" sz="quarter" idx="5"/>
          </p:nvPr>
        </p:nvSpPr>
        <p:spPr/>
        <p:txBody>
          <a:bodyPr/>
          <a:lstStyle/>
          <a:p>
            <a:fld id="{696BBB44-F13C-4C4D-B449-73733CECACD6}" type="slidenum">
              <a:rPr lang="it-IT" smtClean="0"/>
              <a:t>22</a:t>
            </a:fld>
            <a:endParaRPr lang="it-IT"/>
          </a:p>
        </p:txBody>
      </p:sp>
    </p:spTree>
    <p:extLst>
      <p:ext uri="{BB962C8B-B14F-4D97-AF65-F5344CB8AC3E}">
        <p14:creationId xmlns:p14="http://schemas.microsoft.com/office/powerpoint/2010/main" val="431224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19BD2-50F5-977B-1681-099876B875D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6A8E086-D625-A66B-F192-53004D32DA2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8CEB8F7-6508-ECAD-BB6D-1726F84F71C2}"/>
              </a:ext>
            </a:extLst>
          </p:cNvPr>
          <p:cNvSpPr>
            <a:spLocks noGrp="1"/>
          </p:cNvSpPr>
          <p:nvPr>
            <p:ph type="body" idx="1"/>
          </p:nvPr>
        </p:nvSpPr>
        <p:spPr/>
        <p:txBody>
          <a:bodyPr/>
          <a:lstStyle/>
          <a:p>
            <a:r>
              <a:rPr lang="en-US" dirty="0"/>
              <a:t>Bu iki vakanın ortak noktası nedir?</a:t>
            </a:r>
          </a:p>
          <a:p>
            <a:r>
              <a:rPr lang="en-US" dirty="0"/>
              <a:t>Farklı bedenler ama benzer kalıplar. Her iki durumda da kimlik tamamen bedende asılıdır.</a:t>
            </a:r>
            <a:endParaRPr lang="it-IT" dirty="0"/>
          </a:p>
        </p:txBody>
      </p:sp>
      <p:sp>
        <p:nvSpPr>
          <p:cNvPr id="4" name="Segnaposto numero diapositiva 3">
            <a:extLst>
              <a:ext uri="{FF2B5EF4-FFF2-40B4-BE49-F238E27FC236}">
                <a16:creationId xmlns:a16="http://schemas.microsoft.com/office/drawing/2014/main" id="{A5426B35-1E5D-9B83-F3E1-C888D4340B3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23</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81867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11307-B3D3-044A-A816-E262C735C2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9BFE3C2-BA1B-0008-7581-1F40EB85338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582EB1-45A7-31E3-4DA1-26F0D7FE72AE}"/>
              </a:ext>
            </a:extLst>
          </p:cNvPr>
          <p:cNvSpPr>
            <a:spLocks noGrp="1"/>
          </p:cNvSpPr>
          <p:nvPr>
            <p:ph type="body" idx="1"/>
          </p:nvPr>
        </p:nvSpPr>
        <p:spPr/>
        <p:txBody>
          <a:bodyPr/>
          <a:lstStyle/>
          <a:p>
            <a:r>
              <a:rPr lang="en-US" dirty="0"/>
              <a:t>Sadece aşırı uçlara bakmamalıyız. En tehlikeli sinyaller genellikle en hafif ve en sabit olanlardır.</a:t>
            </a:r>
            <a:endParaRPr lang="it-IT" dirty="0"/>
          </a:p>
        </p:txBody>
      </p:sp>
      <p:sp>
        <p:nvSpPr>
          <p:cNvPr id="4" name="Segnaposto numero diapositiva 3">
            <a:extLst>
              <a:ext uri="{FF2B5EF4-FFF2-40B4-BE49-F238E27FC236}">
                <a16:creationId xmlns:a16="http://schemas.microsoft.com/office/drawing/2014/main" id="{F3C52892-6667-E4E6-1298-D7DBF1248D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24</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71841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ECD51-BFFB-D357-F9E2-FFE27781AD6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777D2B8-9CEE-519E-2960-DF66F228978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1EAF285-12D4-3D89-6BAE-FA39C65E030D}"/>
              </a:ext>
            </a:extLst>
          </p:cNvPr>
          <p:cNvSpPr>
            <a:spLocks noGrp="1"/>
          </p:cNvSpPr>
          <p:nvPr>
            <p:ph type="body" idx="1"/>
          </p:nvPr>
        </p:nvSpPr>
        <p:spPr/>
        <p:txBody>
          <a:bodyPr/>
          <a:lstStyle/>
          <a:p>
            <a:r>
              <a:rPr lang="en-US" dirty="0"/>
              <a:t>Sağlık ve takıntı arasındaki fark inceliklidir. Yemek sabit bir düşünce haline geldiğinde, bir şeyler yanlıştır</a:t>
            </a:r>
            <a:endParaRPr lang="it-IT" dirty="0"/>
          </a:p>
        </p:txBody>
      </p:sp>
      <p:sp>
        <p:nvSpPr>
          <p:cNvPr id="4" name="Segnaposto numero diapositiva 3">
            <a:extLst>
              <a:ext uri="{FF2B5EF4-FFF2-40B4-BE49-F238E27FC236}">
                <a16:creationId xmlns:a16="http://schemas.microsoft.com/office/drawing/2014/main" id="{854C7352-8A07-D690-BB21-65E4D340A824}"/>
              </a:ext>
            </a:extLst>
          </p:cNvPr>
          <p:cNvSpPr>
            <a:spLocks noGrp="1"/>
          </p:cNvSpPr>
          <p:nvPr>
            <p:ph type="sldNum" sz="quarter" idx="5"/>
          </p:nvPr>
        </p:nvSpPr>
        <p:spPr/>
        <p:txBody>
          <a:bodyPr/>
          <a:lstStyle/>
          <a:p>
            <a:fld id="{696BBB44-F13C-4C4D-B449-73733CECACD6}" type="slidenum">
              <a:rPr lang="it-IT" smtClean="0"/>
              <a:t>25</a:t>
            </a:fld>
            <a:endParaRPr lang="it-IT"/>
          </a:p>
        </p:txBody>
      </p:sp>
    </p:spTree>
    <p:extLst>
      <p:ext uri="{BB962C8B-B14F-4D97-AF65-F5344CB8AC3E}">
        <p14:creationId xmlns:p14="http://schemas.microsoft.com/office/powerpoint/2010/main" val="1751053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F78C5-1C06-1142-D4C9-36B3C19DF6A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FC95135-F8E9-F26C-7F2F-9189579D667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2BFA05C-A7A7-07A8-85D6-3678A44C8EAD}"/>
              </a:ext>
            </a:extLst>
          </p:cNvPr>
          <p:cNvSpPr>
            <a:spLocks noGrp="1"/>
          </p:cNvSpPr>
          <p:nvPr>
            <p:ph type="body" idx="1"/>
          </p:nvPr>
        </p:nvSpPr>
        <p:spPr/>
        <p:txBody>
          <a:bodyPr/>
          <a:lstStyle/>
          <a:p>
            <a:r>
              <a:rPr lang="en-US" dirty="0"/>
              <a:t>Eğitim bir kafes değil, bir kaynak olmalıdır. Hareketsiz oturamadığınızda, bu önemli bir işarettir</a:t>
            </a:r>
            <a:endParaRPr lang="it-IT" dirty="0"/>
          </a:p>
        </p:txBody>
      </p:sp>
      <p:sp>
        <p:nvSpPr>
          <p:cNvPr id="4" name="Segnaposto numero diapositiva 3">
            <a:extLst>
              <a:ext uri="{FF2B5EF4-FFF2-40B4-BE49-F238E27FC236}">
                <a16:creationId xmlns:a16="http://schemas.microsoft.com/office/drawing/2014/main" id="{BAD2ACB2-F153-C598-0310-241A67C4FE23}"/>
              </a:ext>
            </a:extLst>
          </p:cNvPr>
          <p:cNvSpPr>
            <a:spLocks noGrp="1"/>
          </p:cNvSpPr>
          <p:nvPr>
            <p:ph type="sldNum" sz="quarter" idx="5"/>
          </p:nvPr>
        </p:nvSpPr>
        <p:spPr/>
        <p:txBody>
          <a:bodyPr/>
          <a:lstStyle/>
          <a:p>
            <a:fld id="{696BBB44-F13C-4C4D-B449-73733CECACD6}" type="slidenum">
              <a:rPr lang="it-IT" smtClean="0"/>
              <a:t>26</a:t>
            </a:fld>
            <a:endParaRPr lang="it-IT"/>
          </a:p>
        </p:txBody>
      </p:sp>
    </p:spTree>
    <p:extLst>
      <p:ext uri="{BB962C8B-B14F-4D97-AF65-F5344CB8AC3E}">
        <p14:creationId xmlns:p14="http://schemas.microsoft.com/office/powerpoint/2010/main" val="713410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3D6D7-AA98-BE4C-9D8A-C762A0DCCA5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4FAEC06-6BCC-8784-B6EE-ADBA20241F1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68048D2-18B1-C52C-E3C8-041DAD0F4E98}"/>
              </a:ext>
            </a:extLst>
          </p:cNvPr>
          <p:cNvSpPr>
            <a:spLocks noGrp="1"/>
          </p:cNvSpPr>
          <p:nvPr>
            <p:ph type="body" idx="1"/>
          </p:nvPr>
        </p:nvSpPr>
        <p:spPr/>
        <p:txBody>
          <a:bodyPr/>
          <a:lstStyle/>
          <a:p>
            <a:r>
              <a:rPr lang="en-US" dirty="0"/>
              <a:t>Birçok erkek günde birkaç kez tartılır. Sayı değişirse ruh hali de değişir. Bu aranması gereken bir işarettir.</a:t>
            </a:r>
            <a:endParaRPr lang="it-IT" dirty="0"/>
          </a:p>
        </p:txBody>
      </p:sp>
      <p:sp>
        <p:nvSpPr>
          <p:cNvPr id="4" name="Segnaposto numero diapositiva 3">
            <a:extLst>
              <a:ext uri="{FF2B5EF4-FFF2-40B4-BE49-F238E27FC236}">
                <a16:creationId xmlns:a16="http://schemas.microsoft.com/office/drawing/2014/main" id="{AFBC5389-9986-AB8A-6C8F-1121A6411337}"/>
              </a:ext>
            </a:extLst>
          </p:cNvPr>
          <p:cNvSpPr>
            <a:spLocks noGrp="1"/>
          </p:cNvSpPr>
          <p:nvPr>
            <p:ph type="sldNum" sz="quarter" idx="5"/>
          </p:nvPr>
        </p:nvSpPr>
        <p:spPr/>
        <p:txBody>
          <a:bodyPr/>
          <a:lstStyle/>
          <a:p>
            <a:fld id="{696BBB44-F13C-4C4D-B449-73733CECACD6}" type="slidenum">
              <a:rPr lang="it-IT" smtClean="0"/>
              <a:t>27</a:t>
            </a:fld>
            <a:endParaRPr lang="it-IT"/>
          </a:p>
        </p:txBody>
      </p:sp>
    </p:spTree>
    <p:extLst>
      <p:ext uri="{BB962C8B-B14F-4D97-AF65-F5344CB8AC3E}">
        <p14:creationId xmlns:p14="http://schemas.microsoft.com/office/powerpoint/2010/main" val="3505764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F9D74-D104-7101-B977-0177ACA301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CFEF3B-2E0E-474E-462B-C9A30CC7570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CFB7F56-2ADE-8911-CFB1-C2D97F9FD9D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889C21E-7220-0E79-F7F7-B0E0AEBBAA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28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909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3D778-5390-94ED-E98E-340AB0ECFE8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0221C28-F541-3130-C8DB-4A9DD6CE2AC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301426F-AFFE-E235-1260-687A7F6AC61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03ED1033-5A74-5090-C4DC-342A4AE63E8B}"/>
              </a:ext>
            </a:extLst>
          </p:cNvPr>
          <p:cNvSpPr>
            <a:spLocks noGrp="1"/>
          </p:cNvSpPr>
          <p:nvPr>
            <p:ph type="sldNum" sz="quarter" idx="5"/>
          </p:nvPr>
        </p:nvSpPr>
        <p:spPr/>
        <p:txBody>
          <a:bodyPr/>
          <a:lstStyle/>
          <a:p>
            <a:fld id="{696BBB44-F13C-4C4D-B449-73733CECACD6}" type="slidenum">
              <a:rPr lang="it-IT" smtClean="0"/>
              <a:t>29</a:t>
            </a:fld>
            <a:endParaRPr lang="it-IT"/>
          </a:p>
        </p:txBody>
      </p:sp>
    </p:spTree>
    <p:extLst>
      <p:ext uri="{BB962C8B-B14F-4D97-AF65-F5344CB8AC3E}">
        <p14:creationId xmlns:p14="http://schemas.microsoft.com/office/powerpoint/2010/main" val="3296574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4023D-0D5D-3428-A90D-070BFEE9BDE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D9E6236-4A5E-EEC3-EF68-27E456FAED3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B622CDB-AF3D-D4E1-3759-72D53E235B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Gençlerin bedenlerini nasıl algıladıklarını ve fitness ve fiziksel egzersize nasıl yaklaştıklarını etkilemek için eşsiz bir konumdasınız.</a:t>
            </a:r>
          </a:p>
          <a:p>
            <a:endParaRPr lang="it-IT" dirty="0"/>
          </a:p>
        </p:txBody>
      </p:sp>
      <p:sp>
        <p:nvSpPr>
          <p:cNvPr id="4" name="Segnaposto numero diapositiva 3">
            <a:extLst>
              <a:ext uri="{FF2B5EF4-FFF2-40B4-BE49-F238E27FC236}">
                <a16:creationId xmlns:a16="http://schemas.microsoft.com/office/drawing/2014/main" id="{E95F613C-8BF4-CF54-04A3-747BF04C1F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3</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59345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74EED-CAC4-F628-B026-436A17CEE42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5EB6B06-03B1-EC47-FA3F-00BA4FF5DC3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A37418-FC11-894F-82A7-4AAD640F3FD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2ED7411-E06E-C758-224A-B72B98802507}"/>
              </a:ext>
            </a:extLst>
          </p:cNvPr>
          <p:cNvSpPr>
            <a:spLocks noGrp="1"/>
          </p:cNvSpPr>
          <p:nvPr>
            <p:ph type="sldNum" sz="quarter" idx="5"/>
          </p:nvPr>
        </p:nvSpPr>
        <p:spPr/>
        <p:txBody>
          <a:bodyPr/>
          <a:lstStyle/>
          <a:p>
            <a:fld id="{696BBB44-F13C-4C4D-B449-73733CECACD6}" type="slidenum">
              <a:rPr lang="it-IT" smtClean="0"/>
              <a:t>30</a:t>
            </a:fld>
            <a:endParaRPr lang="it-IT"/>
          </a:p>
        </p:txBody>
      </p:sp>
    </p:spTree>
    <p:extLst>
      <p:ext uri="{BB962C8B-B14F-4D97-AF65-F5344CB8AC3E}">
        <p14:creationId xmlns:p14="http://schemas.microsoft.com/office/powerpoint/2010/main" val="4263650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36EDD-D274-BC24-5949-CD9CB862741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E4722C5-CEA3-CFBD-A8C1-DDC9F44505F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B568E0E-CF07-7A05-CB2E-4FCF2860788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EE687016-0FD0-2E20-9259-A9C23AF8E955}"/>
              </a:ext>
            </a:extLst>
          </p:cNvPr>
          <p:cNvSpPr>
            <a:spLocks noGrp="1"/>
          </p:cNvSpPr>
          <p:nvPr>
            <p:ph type="sldNum" sz="quarter" idx="5"/>
          </p:nvPr>
        </p:nvSpPr>
        <p:spPr/>
        <p:txBody>
          <a:bodyPr/>
          <a:lstStyle/>
          <a:p>
            <a:fld id="{696BBB44-F13C-4C4D-B449-73733CECACD6}" type="slidenum">
              <a:rPr lang="it-IT" smtClean="0"/>
              <a:t>31</a:t>
            </a:fld>
            <a:endParaRPr lang="it-IT"/>
          </a:p>
        </p:txBody>
      </p:sp>
    </p:spTree>
    <p:extLst>
      <p:ext uri="{BB962C8B-B14F-4D97-AF65-F5344CB8AC3E}">
        <p14:creationId xmlns:p14="http://schemas.microsoft.com/office/powerpoint/2010/main" val="123698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877C7-6615-4D7C-9236-05778A5BA9C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D952BB8-E792-CDA4-787F-9E97DE865A6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D8CC1901-8F6D-566C-5AF8-C535B4E07B3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A37EF3F-A27B-EBAF-0E70-B03A9E8442E4}"/>
              </a:ext>
            </a:extLst>
          </p:cNvPr>
          <p:cNvSpPr>
            <a:spLocks noGrp="1"/>
          </p:cNvSpPr>
          <p:nvPr>
            <p:ph type="sldNum" sz="quarter" idx="5"/>
          </p:nvPr>
        </p:nvSpPr>
        <p:spPr/>
        <p:txBody>
          <a:bodyPr/>
          <a:lstStyle/>
          <a:p>
            <a:fld id="{696BBB44-F13C-4C4D-B449-73733CECACD6}" type="slidenum">
              <a:rPr lang="it-IT" smtClean="0"/>
              <a:t>32</a:t>
            </a:fld>
            <a:endParaRPr lang="it-IT"/>
          </a:p>
        </p:txBody>
      </p:sp>
    </p:spTree>
    <p:extLst>
      <p:ext uri="{BB962C8B-B14F-4D97-AF65-F5344CB8AC3E}">
        <p14:creationId xmlns:p14="http://schemas.microsoft.com/office/powerpoint/2010/main" val="13514824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BBF2B-C8F4-2473-D1DC-DFF57C0AA9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4138384-3756-80AD-1F80-2EE35FADD7B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6F97A64-8259-C69B-7F03-82545682E229}"/>
              </a:ext>
            </a:extLst>
          </p:cNvPr>
          <p:cNvSpPr>
            <a:spLocks noGrp="1"/>
          </p:cNvSpPr>
          <p:nvPr>
            <p:ph type="body" idx="1"/>
          </p:nvPr>
        </p:nvSpPr>
        <p:spPr/>
        <p:txBody>
          <a:bodyPr/>
          <a:lstStyle/>
          <a:p>
            <a:r>
              <a:rPr lang="en-US" dirty="0"/>
              <a:t>Bu belirtiler tek başına teşhis koymak için yeterli değildir. Ancak hepsi de dikkat edilmesi gereken bir şey olduğunu gösterir.</a:t>
            </a:r>
            <a:endParaRPr lang="it-IT" dirty="0"/>
          </a:p>
        </p:txBody>
      </p:sp>
      <p:sp>
        <p:nvSpPr>
          <p:cNvPr id="4" name="Segnaposto numero diapositiva 3">
            <a:extLst>
              <a:ext uri="{FF2B5EF4-FFF2-40B4-BE49-F238E27FC236}">
                <a16:creationId xmlns:a16="http://schemas.microsoft.com/office/drawing/2014/main" id="{E4E02EB7-40BD-E12A-0F77-8289B9E8B519}"/>
              </a:ext>
            </a:extLst>
          </p:cNvPr>
          <p:cNvSpPr>
            <a:spLocks noGrp="1"/>
          </p:cNvSpPr>
          <p:nvPr>
            <p:ph type="sldNum" sz="quarter" idx="5"/>
          </p:nvPr>
        </p:nvSpPr>
        <p:spPr/>
        <p:txBody>
          <a:bodyPr/>
          <a:lstStyle/>
          <a:p>
            <a:fld id="{696BBB44-F13C-4C4D-B449-73733CECACD6}" type="slidenum">
              <a:rPr lang="it-IT" smtClean="0"/>
              <a:t>33</a:t>
            </a:fld>
            <a:endParaRPr lang="it-IT"/>
          </a:p>
        </p:txBody>
      </p:sp>
    </p:spTree>
    <p:extLst>
      <p:ext uri="{BB962C8B-B14F-4D97-AF65-F5344CB8AC3E}">
        <p14:creationId xmlns:p14="http://schemas.microsoft.com/office/powerpoint/2010/main" val="1262982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C2818-EBE0-7638-C253-FF68BB8DDD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8D8EDF1-EA83-2FE8-24F6-319F3DB46B3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6DA801-1D96-359B-9FFF-2A8D415D88D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DA30C0E-9D85-05A3-D947-4C2EF1F0A0E3}"/>
              </a:ext>
            </a:extLst>
          </p:cNvPr>
          <p:cNvSpPr>
            <a:spLocks noGrp="1"/>
          </p:cNvSpPr>
          <p:nvPr>
            <p:ph type="sldNum" sz="quarter" idx="5"/>
          </p:nvPr>
        </p:nvSpPr>
        <p:spPr/>
        <p:txBody>
          <a:bodyPr/>
          <a:lstStyle/>
          <a:p>
            <a:fld id="{696BBB44-F13C-4C4D-B449-73733CECACD6}" type="slidenum">
              <a:rPr lang="it-IT" smtClean="0"/>
              <a:t>34</a:t>
            </a:fld>
            <a:endParaRPr lang="it-IT"/>
          </a:p>
        </p:txBody>
      </p:sp>
    </p:spTree>
    <p:extLst>
      <p:ext uri="{BB962C8B-B14F-4D97-AF65-F5344CB8AC3E}">
        <p14:creationId xmlns:p14="http://schemas.microsoft.com/office/powerpoint/2010/main" val="2358658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92F52-DEAB-E31C-DCC5-220CEA1D6C7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49967E-2A5F-F166-16FE-3E8A2CEA00E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498A64B-D166-AC1F-3F0C-F256ADE38E38}"/>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B4D4D7A-1599-3817-0D2B-363C51A31B52}"/>
              </a:ext>
            </a:extLst>
          </p:cNvPr>
          <p:cNvSpPr>
            <a:spLocks noGrp="1"/>
          </p:cNvSpPr>
          <p:nvPr>
            <p:ph type="sldNum" sz="quarter" idx="5"/>
          </p:nvPr>
        </p:nvSpPr>
        <p:spPr/>
        <p:txBody>
          <a:bodyPr/>
          <a:lstStyle/>
          <a:p>
            <a:fld id="{696BBB44-F13C-4C4D-B449-73733CECACD6}" type="slidenum">
              <a:rPr lang="it-IT" smtClean="0"/>
              <a:t>35</a:t>
            </a:fld>
            <a:endParaRPr lang="it-IT"/>
          </a:p>
        </p:txBody>
      </p:sp>
    </p:spTree>
    <p:extLst>
      <p:ext uri="{BB962C8B-B14F-4D97-AF65-F5344CB8AC3E}">
        <p14:creationId xmlns:p14="http://schemas.microsoft.com/office/powerpoint/2010/main" val="15983187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22DB1-7570-52BD-0C7B-197C78BFE50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232A02-D688-04F5-8277-486753EA1E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DA16D38-B298-F496-816A-62E30B31DE3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9FF3F722-C36C-91CC-8C1F-AEE5B5B87DFD}"/>
              </a:ext>
            </a:extLst>
          </p:cNvPr>
          <p:cNvSpPr>
            <a:spLocks noGrp="1"/>
          </p:cNvSpPr>
          <p:nvPr>
            <p:ph type="sldNum" sz="quarter" idx="5"/>
          </p:nvPr>
        </p:nvSpPr>
        <p:spPr/>
        <p:txBody>
          <a:bodyPr/>
          <a:lstStyle/>
          <a:p>
            <a:fld id="{696BBB44-F13C-4C4D-B449-73733CECACD6}" type="slidenum">
              <a:rPr lang="it-IT" smtClean="0"/>
              <a:t>36</a:t>
            </a:fld>
            <a:endParaRPr lang="it-IT"/>
          </a:p>
        </p:txBody>
      </p:sp>
    </p:spTree>
    <p:extLst>
      <p:ext uri="{BB962C8B-B14F-4D97-AF65-F5344CB8AC3E}">
        <p14:creationId xmlns:p14="http://schemas.microsoft.com/office/powerpoint/2010/main" val="2522615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DFE45-1740-6733-A0B1-646230A6B22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854B6CC-52BC-015C-2383-8E4E64E88C9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8B8CCFD-C353-BB65-A844-11B37715DCD0}"/>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109E98E-EB59-96DC-AAC9-3FCDAB4838C9}"/>
              </a:ext>
            </a:extLst>
          </p:cNvPr>
          <p:cNvSpPr>
            <a:spLocks noGrp="1"/>
          </p:cNvSpPr>
          <p:nvPr>
            <p:ph type="sldNum" sz="quarter" idx="5"/>
          </p:nvPr>
        </p:nvSpPr>
        <p:spPr/>
        <p:txBody>
          <a:bodyPr/>
          <a:lstStyle/>
          <a:p>
            <a:fld id="{696BBB44-F13C-4C4D-B449-73733CECACD6}" type="slidenum">
              <a:rPr lang="it-IT" smtClean="0"/>
              <a:t>37</a:t>
            </a:fld>
            <a:endParaRPr lang="it-IT"/>
          </a:p>
        </p:txBody>
      </p:sp>
    </p:spTree>
    <p:extLst>
      <p:ext uri="{BB962C8B-B14F-4D97-AF65-F5344CB8AC3E}">
        <p14:creationId xmlns:p14="http://schemas.microsoft.com/office/powerpoint/2010/main" val="1203410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6D8A7-F533-1F54-2D7E-CD125BB0E39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B0A81C-90A8-FC65-2DB2-52141FA6C4E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6E0FEE6-D38F-EE03-4246-262D1EB5A13F}"/>
              </a:ext>
            </a:extLst>
          </p:cNvPr>
          <p:cNvSpPr>
            <a:spLocks noGrp="1"/>
          </p:cNvSpPr>
          <p:nvPr>
            <p:ph type="body" idx="1"/>
          </p:nvPr>
        </p:nvSpPr>
        <p:spPr/>
        <p:txBody>
          <a:bodyPr/>
          <a:lstStyle/>
          <a:p>
            <a:pPr>
              <a:buNone/>
            </a:pPr>
            <a:r>
              <a:rPr lang="en-US" dirty="0"/>
              <a:t>Fitness uzmanları olarak, beden imajı sıkıntısının erken belirtilerini tanımak, daha ciddi bozuklukların gelişmesini önlemeye yardımcı olabilir. Dikkat edilmesi gereken bazı kırmızı bayraklar şunlardır:</a:t>
            </a:r>
          </a:p>
          <a:p>
            <a:pPr>
              <a:buFont typeface="Arial" panose="020B0604020202020204" pitchFamily="34" charset="0"/>
              <a:buChar char="•"/>
            </a:pPr>
            <a:r>
              <a:rPr lang="en-US" b="0" dirty="0"/>
              <a:t> Kilo, kalori veya egzersiz süresi takıntısı.</a:t>
            </a:r>
          </a:p>
          <a:p>
            <a:pPr>
              <a:buFont typeface="Arial" panose="020B0604020202020204" pitchFamily="34" charset="0"/>
              <a:buChar char="•"/>
            </a:pPr>
            <a:r>
              <a:rPr lang="en-US" b="0" dirty="0"/>
              <a:t> İlerlemeye rağmen aşırı ayna kontrolü veya memnuniyetsizlik.</a:t>
            </a:r>
          </a:p>
          <a:p>
            <a:pPr>
              <a:buFont typeface="Arial" panose="020B0604020202020204" pitchFamily="34" charset="0"/>
              <a:buChar char="•"/>
            </a:pPr>
            <a:r>
              <a:rPr lang="en-US" b="0" dirty="0"/>
              <a:t> Vücut kaygıları nedeniyle sosyal aktivitelerden kaçınma.</a:t>
            </a:r>
          </a:p>
          <a:p>
            <a:pPr>
              <a:buFont typeface="Arial" panose="020B0604020202020204" pitchFamily="34" charset="0"/>
              <a:buChar char="•"/>
            </a:pPr>
            <a:r>
              <a:rPr lang="en-US" b="0" dirty="0"/>
              <a:t> Yeme alışkanlıklarında veya egzersiz yoğunluğunda ciddi değişiklikler.</a:t>
            </a:r>
          </a:p>
          <a:p>
            <a:r>
              <a:rPr lang="en-US" dirty="0"/>
              <a:t>Genç bir müşterinizde bu davranışları fark ederseniz, duruma dikkatle yaklaşmanız ve gerektiğinde profesyonel desteği teşvik etmeniz çok önemlidir.</a:t>
            </a:r>
          </a:p>
          <a:p>
            <a:endParaRPr lang="it-IT" dirty="0"/>
          </a:p>
        </p:txBody>
      </p:sp>
      <p:sp>
        <p:nvSpPr>
          <p:cNvPr id="4" name="Segnaposto numero diapositiva 3">
            <a:extLst>
              <a:ext uri="{FF2B5EF4-FFF2-40B4-BE49-F238E27FC236}">
                <a16:creationId xmlns:a16="http://schemas.microsoft.com/office/drawing/2014/main" id="{CD0B4CF0-6479-21CB-F141-23097209E838}"/>
              </a:ext>
            </a:extLst>
          </p:cNvPr>
          <p:cNvSpPr>
            <a:spLocks noGrp="1"/>
          </p:cNvSpPr>
          <p:nvPr>
            <p:ph type="sldNum" sz="quarter" idx="5"/>
          </p:nvPr>
        </p:nvSpPr>
        <p:spPr/>
        <p:txBody>
          <a:bodyPr/>
          <a:lstStyle/>
          <a:p>
            <a:fld id="{696BBB44-F13C-4C4D-B449-73733CECACD6}" type="slidenum">
              <a:rPr lang="it-IT" smtClean="0"/>
              <a:t>38</a:t>
            </a:fld>
            <a:endParaRPr lang="it-IT"/>
          </a:p>
        </p:txBody>
      </p:sp>
    </p:spTree>
    <p:extLst>
      <p:ext uri="{BB962C8B-B14F-4D97-AF65-F5344CB8AC3E}">
        <p14:creationId xmlns:p14="http://schemas.microsoft.com/office/powerpoint/2010/main" val="13782872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F69C5-CA19-87E1-4777-589B854A6DA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C62BD9A-8D1C-724F-4580-A712820972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ECA33B3-E0E2-F6A9-C1DB-32153D6CC3E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F247187-4C64-2405-92D6-12EB0812FA64}"/>
              </a:ext>
            </a:extLst>
          </p:cNvPr>
          <p:cNvSpPr>
            <a:spLocks noGrp="1"/>
          </p:cNvSpPr>
          <p:nvPr>
            <p:ph type="sldNum" sz="quarter" idx="5"/>
          </p:nvPr>
        </p:nvSpPr>
        <p:spPr/>
        <p:txBody>
          <a:bodyPr/>
          <a:lstStyle/>
          <a:p>
            <a:fld id="{696BBB44-F13C-4C4D-B449-73733CECACD6}" type="slidenum">
              <a:rPr lang="it-IT" smtClean="0"/>
              <a:t>39</a:t>
            </a:fld>
            <a:endParaRPr lang="it-IT"/>
          </a:p>
        </p:txBody>
      </p:sp>
    </p:spTree>
    <p:extLst>
      <p:ext uri="{BB962C8B-B14F-4D97-AF65-F5344CB8AC3E}">
        <p14:creationId xmlns:p14="http://schemas.microsoft.com/office/powerpoint/2010/main" val="4058212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43544-B6E2-8144-60A5-57FB588497B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A286CE2-8FB6-07F1-A163-3CB99295C71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D34F773-F9F1-14D0-2511-623A1A05028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9EDEFA4-9F88-5EEA-D1DE-6514BFFA45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4</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122138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3E2D6-23C2-C8FA-60A5-F071CA5B965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A6DD2A-C524-C1E6-6C5F-E85FF4405CB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7A67BB9-0CC6-12F3-8707-FBB20FD4772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9EF308C-DDEE-9D21-E4E6-553BEC556088}"/>
              </a:ext>
            </a:extLst>
          </p:cNvPr>
          <p:cNvSpPr>
            <a:spLocks noGrp="1"/>
          </p:cNvSpPr>
          <p:nvPr>
            <p:ph type="sldNum" sz="quarter" idx="5"/>
          </p:nvPr>
        </p:nvSpPr>
        <p:spPr/>
        <p:txBody>
          <a:bodyPr/>
          <a:lstStyle/>
          <a:p>
            <a:fld id="{696BBB44-F13C-4C4D-B449-73733CECACD6}" type="slidenum">
              <a:rPr lang="it-IT" smtClean="0"/>
              <a:t>40</a:t>
            </a:fld>
            <a:endParaRPr lang="it-IT"/>
          </a:p>
        </p:txBody>
      </p:sp>
    </p:spTree>
    <p:extLst>
      <p:ext uri="{BB962C8B-B14F-4D97-AF65-F5344CB8AC3E}">
        <p14:creationId xmlns:p14="http://schemas.microsoft.com/office/powerpoint/2010/main" val="13650747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4CB38-A128-884E-16E5-293B2A3CAD5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25DE229-CE74-195E-94EF-243D8AE2CB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F44A287-0EAF-D0D8-2DD1-61A4A68CADD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C0BF4E9-4ED2-3FF3-28F6-838019D65933}"/>
              </a:ext>
            </a:extLst>
          </p:cNvPr>
          <p:cNvSpPr>
            <a:spLocks noGrp="1"/>
          </p:cNvSpPr>
          <p:nvPr>
            <p:ph type="sldNum" sz="quarter" idx="5"/>
          </p:nvPr>
        </p:nvSpPr>
        <p:spPr/>
        <p:txBody>
          <a:bodyPr/>
          <a:lstStyle/>
          <a:p>
            <a:fld id="{696BBB44-F13C-4C4D-B449-73733CECACD6}" type="slidenum">
              <a:rPr lang="it-IT" smtClean="0"/>
              <a:t>41</a:t>
            </a:fld>
            <a:endParaRPr lang="it-IT"/>
          </a:p>
        </p:txBody>
      </p:sp>
    </p:spTree>
    <p:extLst>
      <p:ext uri="{BB962C8B-B14F-4D97-AF65-F5344CB8AC3E}">
        <p14:creationId xmlns:p14="http://schemas.microsoft.com/office/powerpoint/2010/main" val="25021748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25588-DBD2-1E6F-D2B1-B7CE34FED7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7858FE9-6F41-C7D2-B619-DE4E11D3F2E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AA0ED4D-BC18-E6F7-4916-0203A7DEA10D}"/>
              </a:ext>
            </a:extLst>
          </p:cNvPr>
          <p:cNvSpPr>
            <a:spLocks noGrp="1"/>
          </p:cNvSpPr>
          <p:nvPr>
            <p:ph type="body" idx="1"/>
          </p:nvPr>
        </p:nvSpPr>
        <p:spPr/>
        <p:txBody>
          <a:bodyPr/>
          <a:lstStyle/>
          <a:p>
            <a:pPr>
              <a:buNone/>
            </a:pPr>
            <a:r>
              <a:rPr lang="en-US" dirty="0"/>
              <a:t>Beden imajı bozukluğu olan ergenler genellikle durumları hakkında utanç ve gizlilik duyguları yaşarlar. </a:t>
            </a:r>
          </a:p>
          <a:p>
            <a:pPr>
              <a:buNone/>
            </a:pPr>
            <a:r>
              <a:rPr lang="en-US" dirty="0"/>
              <a:t>Yargılayıcı olmayan, empatik ve destekleyici bir ortam oluşturmak çok önemlidir. </a:t>
            </a:r>
          </a:p>
          <a:p>
            <a:pPr>
              <a:buNone/>
            </a:pPr>
            <a:r>
              <a:rPr lang="en-US" dirty="0"/>
              <a:t>Aktif dinleme ve duygularını onaylama, güven oluşturmaya yardımcı olabilir ve onları mücadeleleri hakkında açılmaya teşvik edebilir.</a:t>
            </a:r>
          </a:p>
          <a:p>
            <a:r>
              <a:rPr lang="en-US" dirty="0"/>
              <a:t>Duyulduklarını ve anlaşıldıklarını hissedecekleri güvenli bir alan sağlamak önemlidir. </a:t>
            </a:r>
          </a:p>
          <a:p>
            <a:r>
              <a:rPr lang="en-US" dirty="0"/>
              <a:t>Küçümseyici ifadelerden kaçınmak ve bunun yerine açık uçlu sorular sormak diyaloğu kolaylaştırabilir. </a:t>
            </a:r>
          </a:p>
          <a:p>
            <a:r>
              <a:rPr lang="en-US" dirty="0"/>
              <a:t>Ergenleri günlük tutma veya yaratıcı faaliyetler yoluyla düşüncelerini ifade etmeye teşvik etmek de mücadelelerini çatışmacı olmayan bir şekilde dile getirmelerine yardımcı olabilir.</a:t>
            </a:r>
          </a:p>
          <a:p>
            <a:endParaRPr lang="it-IT" dirty="0"/>
          </a:p>
        </p:txBody>
      </p:sp>
      <p:sp>
        <p:nvSpPr>
          <p:cNvPr id="4" name="Segnaposto numero diapositiva 3">
            <a:extLst>
              <a:ext uri="{FF2B5EF4-FFF2-40B4-BE49-F238E27FC236}">
                <a16:creationId xmlns:a16="http://schemas.microsoft.com/office/drawing/2014/main" id="{B6D95118-4026-9D05-0DC1-CAAA3AF12237}"/>
              </a:ext>
            </a:extLst>
          </p:cNvPr>
          <p:cNvSpPr>
            <a:spLocks noGrp="1"/>
          </p:cNvSpPr>
          <p:nvPr>
            <p:ph type="sldNum" sz="quarter" idx="5"/>
          </p:nvPr>
        </p:nvSpPr>
        <p:spPr/>
        <p:txBody>
          <a:bodyPr/>
          <a:lstStyle/>
          <a:p>
            <a:fld id="{696BBB44-F13C-4C4D-B449-73733CECACD6}" type="slidenum">
              <a:rPr lang="it-IT" smtClean="0"/>
              <a:t>42</a:t>
            </a:fld>
            <a:endParaRPr lang="it-IT"/>
          </a:p>
        </p:txBody>
      </p:sp>
    </p:spTree>
    <p:extLst>
      <p:ext uri="{BB962C8B-B14F-4D97-AF65-F5344CB8AC3E}">
        <p14:creationId xmlns:p14="http://schemas.microsoft.com/office/powerpoint/2010/main" val="3365339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18F14-804B-27E8-8B36-6B105022E0E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DA99A7-BA0C-B1EF-AF13-140E3DC8111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933E6CA-2B2E-DFFB-4797-109621E1A043}"/>
              </a:ext>
            </a:extLst>
          </p:cNvPr>
          <p:cNvSpPr>
            <a:spLocks noGrp="1"/>
          </p:cNvSpPr>
          <p:nvPr>
            <p:ph type="body" idx="1"/>
          </p:nvPr>
        </p:nvSpPr>
        <p:spPr/>
        <p:txBody>
          <a:bodyPr/>
          <a:lstStyle/>
          <a:p>
            <a:pPr>
              <a:buNone/>
            </a:pPr>
            <a:r>
              <a:rPr lang="en-US" dirty="0"/>
              <a:t>Beden imajı bozukluğu olan ergenler genellikle durumları hakkında utanç ve gizlilik duyguları yaşarlar. </a:t>
            </a:r>
          </a:p>
          <a:p>
            <a:pPr>
              <a:buNone/>
            </a:pPr>
            <a:r>
              <a:rPr lang="en-US" dirty="0"/>
              <a:t>Yargılayıcı olmayan, empatik ve destekleyici bir ortam oluşturmak çok önemlidir. </a:t>
            </a:r>
          </a:p>
          <a:p>
            <a:pPr>
              <a:buNone/>
            </a:pPr>
            <a:r>
              <a:rPr lang="en-US" dirty="0"/>
              <a:t>Aktif dinleme ve duygularını onaylama, güven oluşturmaya yardımcı olabilir ve onları mücadeleleri hakkında açılmaya teşvik edebilir.</a:t>
            </a:r>
          </a:p>
          <a:p>
            <a:r>
              <a:rPr lang="en-US" dirty="0"/>
              <a:t>Duyulduklarını ve anlaşıldıklarını hissedecekleri güvenli bir alan sağlamak önemlidir. </a:t>
            </a:r>
          </a:p>
          <a:p>
            <a:r>
              <a:rPr lang="en-US" dirty="0"/>
              <a:t>Küçümseyici ifadelerden kaçınmak ve bunun yerine açık uçlu sorular sormak diyaloğu kolaylaştırabilir. </a:t>
            </a:r>
          </a:p>
          <a:p>
            <a:r>
              <a:rPr lang="en-US" dirty="0"/>
              <a:t>Ergenleri günlük tutma veya yaratıcı faaliyetler yoluyla düşüncelerini ifade etmeye teşvik etmek de mücadelelerini çatışmacı olmayan bir şekilde dile getirmelerine yardımcı olabilir.</a:t>
            </a:r>
          </a:p>
          <a:p>
            <a:endParaRPr lang="it-IT" dirty="0"/>
          </a:p>
        </p:txBody>
      </p:sp>
      <p:sp>
        <p:nvSpPr>
          <p:cNvPr id="4" name="Segnaposto numero diapositiva 3">
            <a:extLst>
              <a:ext uri="{FF2B5EF4-FFF2-40B4-BE49-F238E27FC236}">
                <a16:creationId xmlns:a16="http://schemas.microsoft.com/office/drawing/2014/main" id="{71CFB33E-26D9-0AB1-C64D-91D767F60731}"/>
              </a:ext>
            </a:extLst>
          </p:cNvPr>
          <p:cNvSpPr>
            <a:spLocks noGrp="1"/>
          </p:cNvSpPr>
          <p:nvPr>
            <p:ph type="sldNum" sz="quarter" idx="5"/>
          </p:nvPr>
        </p:nvSpPr>
        <p:spPr/>
        <p:txBody>
          <a:bodyPr/>
          <a:lstStyle/>
          <a:p>
            <a:fld id="{696BBB44-F13C-4C4D-B449-73733CECACD6}" type="slidenum">
              <a:rPr lang="it-IT" smtClean="0"/>
              <a:t>43</a:t>
            </a:fld>
            <a:endParaRPr lang="it-IT"/>
          </a:p>
        </p:txBody>
      </p:sp>
    </p:spTree>
    <p:extLst>
      <p:ext uri="{BB962C8B-B14F-4D97-AF65-F5344CB8AC3E}">
        <p14:creationId xmlns:p14="http://schemas.microsoft.com/office/powerpoint/2010/main" val="1361841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620EA-52EA-37AD-029B-56A1E695CE3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5E4FEF5-4095-1389-38B9-15FD55B04A6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4F72334-069E-3EFF-CB21-655BC20FED32}"/>
              </a:ext>
            </a:extLst>
          </p:cNvPr>
          <p:cNvSpPr>
            <a:spLocks noGrp="1"/>
          </p:cNvSpPr>
          <p:nvPr>
            <p:ph type="body" idx="1"/>
          </p:nvPr>
        </p:nvSpPr>
        <p:spPr/>
        <p:txBody>
          <a:bodyPr/>
          <a:lstStyle/>
          <a:p>
            <a:pPr>
              <a:buNone/>
            </a:pPr>
            <a:r>
              <a:rPr lang="en-US" dirty="0"/>
              <a:t>Genç bir kişinin yeme alışkanlıklarını, egzersiz rutinlerini veya beden imajıyla ilgili endişelerini eleştirmek, yetersizlik duygularını ve yardıma karşı direnci güçlendirebilir. Bunun yerine, refahları için endişenizi ifade etmeye ve şefkatli bir şekilde destek sunmaya odaklanın.</a:t>
            </a:r>
          </a:p>
          <a:p>
            <a:r>
              <a:rPr lang="en-US" dirty="0"/>
              <a:t>"Kendini aç bırakmamalısın" ya da "İyi görünüyorsun" demek yerine, "Son zamanlarda bedenin konusunda gerçekten stresli göründüğünü fark ettim. Sana destek olmak için buradayım." </a:t>
            </a:r>
          </a:p>
          <a:p>
            <a:r>
              <a:rPr lang="en-US" dirty="0"/>
              <a:t>Mücadelelerini yargılamadan kabul etmek, güven ve nihai iyileşme için bir temel oluşturmaya yardımcı olur.</a:t>
            </a:r>
          </a:p>
          <a:p>
            <a:endParaRPr lang="it-IT" dirty="0"/>
          </a:p>
        </p:txBody>
      </p:sp>
      <p:sp>
        <p:nvSpPr>
          <p:cNvPr id="4" name="Segnaposto numero diapositiva 3">
            <a:extLst>
              <a:ext uri="{FF2B5EF4-FFF2-40B4-BE49-F238E27FC236}">
                <a16:creationId xmlns:a16="http://schemas.microsoft.com/office/drawing/2014/main" id="{B6BD0B4A-3760-1A29-2CB9-4C7EEE7B295A}"/>
              </a:ext>
            </a:extLst>
          </p:cNvPr>
          <p:cNvSpPr>
            <a:spLocks noGrp="1"/>
          </p:cNvSpPr>
          <p:nvPr>
            <p:ph type="sldNum" sz="quarter" idx="5"/>
          </p:nvPr>
        </p:nvSpPr>
        <p:spPr/>
        <p:txBody>
          <a:bodyPr/>
          <a:lstStyle/>
          <a:p>
            <a:fld id="{696BBB44-F13C-4C4D-B449-73733CECACD6}" type="slidenum">
              <a:rPr lang="it-IT" smtClean="0"/>
              <a:t>44</a:t>
            </a:fld>
            <a:endParaRPr lang="it-IT"/>
          </a:p>
        </p:txBody>
      </p:sp>
    </p:spTree>
    <p:extLst>
      <p:ext uri="{BB962C8B-B14F-4D97-AF65-F5344CB8AC3E}">
        <p14:creationId xmlns:p14="http://schemas.microsoft.com/office/powerpoint/2010/main" val="17480744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92BFD-3DF8-A4E3-71D0-D195F361950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C05D6DC-4218-4A65-0A74-3C48715852A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23B173C-F065-845E-48A8-B5DEF9F3E139}"/>
              </a:ext>
            </a:extLst>
          </p:cNvPr>
          <p:cNvSpPr>
            <a:spLocks noGrp="1"/>
          </p:cNvSpPr>
          <p:nvPr>
            <p:ph type="body" idx="1"/>
          </p:nvPr>
        </p:nvSpPr>
        <p:spPr/>
        <p:txBody>
          <a:bodyPr/>
          <a:lstStyle/>
          <a:p>
            <a:pPr>
              <a:buNone/>
            </a:pPr>
            <a:r>
              <a:rPr lang="en-US" dirty="0"/>
              <a:t>Genç bir kişinin yeme alışkanlıklarını, egzersiz rutinlerini veya beden imajıyla ilgili endişelerini eleştirmek, yetersizlik duygularını ve yardıma karşı direnci güçlendirebilir. Bunun yerine, refahları için endişenizi ifade etmeye ve şefkatli bir şekilde destek sunmaya odaklanın.</a:t>
            </a:r>
          </a:p>
          <a:p>
            <a:r>
              <a:rPr lang="en-US" dirty="0"/>
              <a:t>"Kendini aç bırakmamalısın" ya da "İyi görünüyorsun" demek yerine, "Son zamanlarda bedenin konusunda gerçekten stresli göründüğünü fark ettim. Sana destek olmak için buradayım." </a:t>
            </a:r>
          </a:p>
          <a:p>
            <a:r>
              <a:rPr lang="en-US" dirty="0"/>
              <a:t>Mücadelelerini yargılamadan kabul etmek, güven ve nihai iyileşme için bir temel oluşturmaya yardımcı olur.</a:t>
            </a:r>
          </a:p>
          <a:p>
            <a:endParaRPr lang="it-IT" dirty="0"/>
          </a:p>
        </p:txBody>
      </p:sp>
      <p:sp>
        <p:nvSpPr>
          <p:cNvPr id="4" name="Segnaposto numero diapositiva 3">
            <a:extLst>
              <a:ext uri="{FF2B5EF4-FFF2-40B4-BE49-F238E27FC236}">
                <a16:creationId xmlns:a16="http://schemas.microsoft.com/office/drawing/2014/main" id="{2CD528AF-3C78-72C3-3505-8E92808F1D9D}"/>
              </a:ext>
            </a:extLst>
          </p:cNvPr>
          <p:cNvSpPr>
            <a:spLocks noGrp="1"/>
          </p:cNvSpPr>
          <p:nvPr>
            <p:ph type="sldNum" sz="quarter" idx="5"/>
          </p:nvPr>
        </p:nvSpPr>
        <p:spPr/>
        <p:txBody>
          <a:bodyPr/>
          <a:lstStyle/>
          <a:p>
            <a:fld id="{696BBB44-F13C-4C4D-B449-73733CECACD6}" type="slidenum">
              <a:rPr lang="it-IT" smtClean="0"/>
              <a:t>45</a:t>
            </a:fld>
            <a:endParaRPr lang="it-IT"/>
          </a:p>
        </p:txBody>
      </p:sp>
    </p:spTree>
    <p:extLst>
      <p:ext uri="{BB962C8B-B14F-4D97-AF65-F5344CB8AC3E}">
        <p14:creationId xmlns:p14="http://schemas.microsoft.com/office/powerpoint/2010/main" val="36227833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291A9-7434-9571-6303-771307BF691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5D6FE22-A70F-252A-4D61-B330541A25A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AB169E1-1297-1A1C-A5E0-C37C91682076}"/>
              </a:ext>
            </a:extLst>
          </p:cNvPr>
          <p:cNvSpPr>
            <a:spLocks noGrp="1"/>
          </p:cNvSpPr>
          <p:nvPr>
            <p:ph type="body" idx="1"/>
          </p:nvPr>
        </p:nvSpPr>
        <p:spPr/>
        <p:txBody>
          <a:bodyPr/>
          <a:lstStyle/>
          <a:p>
            <a:pPr>
              <a:buNone/>
            </a:pPr>
            <a:r>
              <a:rPr lang="en-US" dirty="0"/>
              <a:t>Anoreksiya ve </a:t>
            </a:r>
            <a:r>
              <a:rPr lang="en-US" dirty="0" err="1"/>
              <a:t>vigoreksiyanın </a:t>
            </a:r>
            <a:r>
              <a:rPr lang="en-US" dirty="0"/>
              <a:t>fiziksel ve ruhsal sonuçları hakkında doğru bilgi vermek yardımcı olabilir, ancak dikkatli bir şekilde yapılmalıdır. </a:t>
            </a:r>
          </a:p>
          <a:p>
            <a:pPr>
              <a:buNone/>
            </a:pPr>
            <a:r>
              <a:rPr lang="en-US" dirty="0"/>
              <a:t>Bir ergeni gerçeklerle bunaltmak geri çekilmesine neden olabilir. Nazik, yaşa uygun tartışmalar ve gerçek hayattan örnekler kullanmak bilgiyi daha ilişkilendirilebilir hale getirebilir.</a:t>
            </a:r>
          </a:p>
          <a:p>
            <a:r>
              <a:rPr lang="en-US" dirty="0"/>
              <a:t>Gerçek hayattan başarı öykülerinin tartışılması veya zararlı toplumsal mesajların yapısöküme uğratılması için medya okuryazarlığı egzersizlerinin kullanılması gibi interaktif ve ilgi çekici yaklaşımların kullanılması eğitimi daha etkili hale getirebilir. </a:t>
            </a:r>
          </a:p>
          <a:p>
            <a:r>
              <a:rPr lang="en-US" dirty="0"/>
              <a:t>Akran destek grupları veya mentorluk programları da kendi üzerine düşünmeyi ve değişimi teşvik eden ilişkilendirilebilir içgörüler sunabilir.</a:t>
            </a:r>
          </a:p>
          <a:p>
            <a:endParaRPr lang="it-IT" dirty="0"/>
          </a:p>
        </p:txBody>
      </p:sp>
      <p:sp>
        <p:nvSpPr>
          <p:cNvPr id="4" name="Segnaposto numero diapositiva 3">
            <a:extLst>
              <a:ext uri="{FF2B5EF4-FFF2-40B4-BE49-F238E27FC236}">
                <a16:creationId xmlns:a16="http://schemas.microsoft.com/office/drawing/2014/main" id="{0AAE061D-3690-8B13-359A-CD3D05C1407B}"/>
              </a:ext>
            </a:extLst>
          </p:cNvPr>
          <p:cNvSpPr>
            <a:spLocks noGrp="1"/>
          </p:cNvSpPr>
          <p:nvPr>
            <p:ph type="sldNum" sz="quarter" idx="5"/>
          </p:nvPr>
        </p:nvSpPr>
        <p:spPr/>
        <p:txBody>
          <a:bodyPr/>
          <a:lstStyle/>
          <a:p>
            <a:fld id="{696BBB44-F13C-4C4D-B449-73733CECACD6}" type="slidenum">
              <a:rPr lang="it-IT" smtClean="0"/>
              <a:t>46</a:t>
            </a:fld>
            <a:endParaRPr lang="it-IT"/>
          </a:p>
        </p:txBody>
      </p:sp>
    </p:spTree>
    <p:extLst>
      <p:ext uri="{BB962C8B-B14F-4D97-AF65-F5344CB8AC3E}">
        <p14:creationId xmlns:p14="http://schemas.microsoft.com/office/powerpoint/2010/main" val="32912470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6D6B0-240D-3925-3176-E92BAA698E5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29F8C87-675E-1D0E-9739-E94763DB433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1A1D13B-4ABE-156E-8A8C-9FD8645EF8C6}"/>
              </a:ext>
            </a:extLst>
          </p:cNvPr>
          <p:cNvSpPr>
            <a:spLocks noGrp="1"/>
          </p:cNvSpPr>
          <p:nvPr>
            <p:ph type="body" idx="1"/>
          </p:nvPr>
        </p:nvSpPr>
        <p:spPr/>
        <p:txBody>
          <a:bodyPr/>
          <a:lstStyle/>
          <a:p>
            <a:pPr>
              <a:buNone/>
            </a:pPr>
            <a:r>
              <a:rPr lang="en-US" dirty="0"/>
              <a:t>Anoreksiya ve </a:t>
            </a:r>
            <a:r>
              <a:rPr lang="en-US" dirty="0" err="1"/>
              <a:t>vigoreksiyanın </a:t>
            </a:r>
            <a:r>
              <a:rPr lang="en-US" dirty="0"/>
              <a:t>fiziksel ve ruhsal sonuçları hakkında doğru bilgi vermek yardımcı olabilir, ancak dikkatli bir şekilde yapılmalıdır. </a:t>
            </a:r>
          </a:p>
          <a:p>
            <a:pPr>
              <a:buNone/>
            </a:pPr>
            <a:r>
              <a:rPr lang="en-US" dirty="0"/>
              <a:t>Bir ergeni gerçeklerle bunaltmak geri çekilmesine neden olabilir. </a:t>
            </a:r>
          </a:p>
          <a:p>
            <a:pPr>
              <a:buNone/>
            </a:pPr>
            <a:r>
              <a:rPr lang="en-US" dirty="0"/>
              <a:t>Nazik, yaşa uygun tartışmalar ve gerçek hayattan örnekler kullanmak bilgiyi daha ilişkilendirilebilir hale getirebilir.</a:t>
            </a:r>
          </a:p>
          <a:p>
            <a:r>
              <a:rPr lang="en-US" dirty="0"/>
              <a:t>Gerçek hayattan başarı öykülerini tartışmak veya zararlı toplumsal mesajları yapısöküme uğratmak için medya okuryazarlığı egzersizlerini kullanmak gibi etkileşimli ve ilgi çekici yaklaşımlar kullanmak eğitimi daha etkili hale getirebilir. </a:t>
            </a:r>
          </a:p>
          <a:p>
            <a:r>
              <a:rPr lang="en-US" dirty="0"/>
              <a:t>Akran destek grupları veya mentorluk programları da kendi üzerine düşünmeyi ve değişimi teşvik eden ilişkilendirilebilir içgörüler sunabilir.</a:t>
            </a:r>
          </a:p>
          <a:p>
            <a:endParaRPr lang="it-IT" dirty="0"/>
          </a:p>
        </p:txBody>
      </p:sp>
      <p:sp>
        <p:nvSpPr>
          <p:cNvPr id="4" name="Segnaposto numero diapositiva 3">
            <a:extLst>
              <a:ext uri="{FF2B5EF4-FFF2-40B4-BE49-F238E27FC236}">
                <a16:creationId xmlns:a16="http://schemas.microsoft.com/office/drawing/2014/main" id="{3F1D774E-6ABE-C1C1-C5CF-83B2BBC7468E}"/>
              </a:ext>
            </a:extLst>
          </p:cNvPr>
          <p:cNvSpPr>
            <a:spLocks noGrp="1"/>
          </p:cNvSpPr>
          <p:nvPr>
            <p:ph type="sldNum" sz="quarter" idx="5"/>
          </p:nvPr>
        </p:nvSpPr>
        <p:spPr/>
        <p:txBody>
          <a:bodyPr/>
          <a:lstStyle/>
          <a:p>
            <a:fld id="{696BBB44-F13C-4C4D-B449-73733CECACD6}" type="slidenum">
              <a:rPr lang="it-IT" smtClean="0"/>
              <a:t>47</a:t>
            </a:fld>
            <a:endParaRPr lang="it-IT"/>
          </a:p>
        </p:txBody>
      </p:sp>
    </p:spTree>
    <p:extLst>
      <p:ext uri="{BB962C8B-B14F-4D97-AF65-F5344CB8AC3E}">
        <p14:creationId xmlns:p14="http://schemas.microsoft.com/office/powerpoint/2010/main" val="3591083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2D668-A6BE-4902-8B7A-C6A0EA34D2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EFB30DD-BAF2-653F-6D62-28301E3E0C0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7DDB4EA-58E2-B106-40EA-D7322AB4797F}"/>
              </a:ext>
            </a:extLst>
          </p:cNvPr>
          <p:cNvSpPr>
            <a:spLocks noGrp="1"/>
          </p:cNvSpPr>
          <p:nvPr>
            <p:ph type="body" idx="1"/>
          </p:nvPr>
        </p:nvSpPr>
        <p:spPr/>
        <p:txBody>
          <a:bodyPr/>
          <a:lstStyle/>
          <a:p>
            <a:pPr>
              <a:buNone/>
            </a:pPr>
            <a:r>
              <a:rPr lang="en-US" dirty="0"/>
              <a:t>Beden imajı bozuklukları genellikle terapi, tıbbi izleme ve bazen ilaç tedavisi de dahil olmak üzere profesyonel müdahale gerektirir. </a:t>
            </a:r>
          </a:p>
          <a:p>
            <a:pPr>
              <a:buNone/>
            </a:pPr>
            <a:r>
              <a:rPr lang="en-US" dirty="0"/>
              <a:t>Bireyi yeme bozuklukları konusunda uzmanlaşmış bir psikolog, psikiyatrist veya beslenme uzmanından yardım almaya teşvik etmek çok önemlidir. </a:t>
            </a:r>
          </a:p>
          <a:p>
            <a:pPr>
              <a:buNone/>
            </a:pPr>
            <a:r>
              <a:rPr lang="en-US" dirty="0"/>
              <a:t>Terapiyi cezadan ziyade bir öz bakım aracı olarak çerçevelemek direnci azaltabilir.</a:t>
            </a:r>
          </a:p>
          <a:p>
            <a:r>
              <a:rPr lang="en-US" dirty="0"/>
              <a:t>Bilişsel Davranışçı Terapi (BDT), Kabul ve Kararlılık Terapisi (ACT) ve Aile Temelli Terapi (FBT) gibi farklı terapötik yaklaşımların beden imajı bozukluklarının tedavisinde etkili olduğu kanıtlanmıştır. </a:t>
            </a:r>
          </a:p>
          <a:p>
            <a:r>
              <a:rPr lang="en-US" dirty="0"/>
              <a:t>Ergenleri bu terapilerin faydaları konusunda eğitmek ve bakım yollarını seçme sürecine dahil olmalarına izin vermek, katılım isteklerini artırabilir.</a:t>
            </a:r>
          </a:p>
          <a:p>
            <a:endParaRPr lang="it-IT" dirty="0"/>
          </a:p>
        </p:txBody>
      </p:sp>
      <p:sp>
        <p:nvSpPr>
          <p:cNvPr id="4" name="Segnaposto numero diapositiva 3">
            <a:extLst>
              <a:ext uri="{FF2B5EF4-FFF2-40B4-BE49-F238E27FC236}">
                <a16:creationId xmlns:a16="http://schemas.microsoft.com/office/drawing/2014/main" id="{9425D750-0E63-A2DA-79DC-09E2B8F15FF0}"/>
              </a:ext>
            </a:extLst>
          </p:cNvPr>
          <p:cNvSpPr>
            <a:spLocks noGrp="1"/>
          </p:cNvSpPr>
          <p:nvPr>
            <p:ph type="sldNum" sz="quarter" idx="5"/>
          </p:nvPr>
        </p:nvSpPr>
        <p:spPr/>
        <p:txBody>
          <a:bodyPr/>
          <a:lstStyle/>
          <a:p>
            <a:fld id="{696BBB44-F13C-4C4D-B449-73733CECACD6}" type="slidenum">
              <a:rPr lang="it-IT" smtClean="0"/>
              <a:t>48</a:t>
            </a:fld>
            <a:endParaRPr lang="it-IT"/>
          </a:p>
        </p:txBody>
      </p:sp>
    </p:spTree>
    <p:extLst>
      <p:ext uri="{BB962C8B-B14F-4D97-AF65-F5344CB8AC3E}">
        <p14:creationId xmlns:p14="http://schemas.microsoft.com/office/powerpoint/2010/main" val="38103531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B1F9-E589-63D7-8164-E1003796B1A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EAD7A9-4C74-B8EC-1952-D00BAAFC0FD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887BD91-72F6-413B-CA67-AB64982C245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B8C4C2B-D42E-E531-FFFA-AB85CFAD9292}"/>
              </a:ext>
            </a:extLst>
          </p:cNvPr>
          <p:cNvSpPr>
            <a:spLocks noGrp="1"/>
          </p:cNvSpPr>
          <p:nvPr>
            <p:ph type="sldNum" sz="quarter" idx="5"/>
          </p:nvPr>
        </p:nvSpPr>
        <p:spPr/>
        <p:txBody>
          <a:bodyPr/>
          <a:lstStyle/>
          <a:p>
            <a:fld id="{696BBB44-F13C-4C4D-B449-73733CECACD6}" type="slidenum">
              <a:rPr lang="it-IT" smtClean="0"/>
              <a:t>49</a:t>
            </a:fld>
            <a:endParaRPr lang="it-IT"/>
          </a:p>
        </p:txBody>
      </p:sp>
    </p:spTree>
    <p:extLst>
      <p:ext uri="{BB962C8B-B14F-4D97-AF65-F5344CB8AC3E}">
        <p14:creationId xmlns:p14="http://schemas.microsoft.com/office/powerpoint/2010/main" val="1813155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Öncelikle</a:t>
            </a:r>
            <a:r>
              <a:rPr lang="it-IT" dirty="0"/>
              <a:t>, Beden İmajı </a:t>
            </a:r>
            <a:r>
              <a:rPr lang="it-IT" dirty="0" err="1"/>
              <a:t>nedir?</a:t>
            </a:r>
          </a:p>
          <a:p>
            <a:r>
              <a:rPr lang="it-IT" dirty="0"/>
              <a:t>TANIMLAR TURU</a:t>
            </a:r>
          </a:p>
        </p:txBody>
      </p:sp>
      <p:sp>
        <p:nvSpPr>
          <p:cNvPr id="4" name="Segnaposto numero diapositiva 3"/>
          <p:cNvSpPr>
            <a:spLocks noGrp="1"/>
          </p:cNvSpPr>
          <p:nvPr>
            <p:ph type="sldNum" sz="quarter" idx="5"/>
          </p:nvPr>
        </p:nvSpPr>
        <p:spPr/>
        <p:txBody>
          <a:bodyPr/>
          <a:lstStyle/>
          <a:p>
            <a:fld id="{696BBB44-F13C-4C4D-B449-73733CECACD6}" type="slidenum">
              <a:rPr lang="it-IT" smtClean="0"/>
              <a:t>5</a:t>
            </a:fld>
            <a:endParaRPr lang="it-IT"/>
          </a:p>
        </p:txBody>
      </p:sp>
    </p:spTree>
    <p:extLst>
      <p:ext uri="{BB962C8B-B14F-4D97-AF65-F5344CB8AC3E}">
        <p14:creationId xmlns:p14="http://schemas.microsoft.com/office/powerpoint/2010/main" val="15956583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6FC8E-8621-0B77-1F1F-59C4ACF802F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65DF6D7-57C9-0626-189A-64CA2027399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2E31E9A-4007-93E7-FCAF-6CFDBDE20923}"/>
              </a:ext>
            </a:extLst>
          </p:cNvPr>
          <p:cNvSpPr>
            <a:spLocks noGrp="1"/>
          </p:cNvSpPr>
          <p:nvPr>
            <p:ph type="body" idx="1"/>
          </p:nvPr>
        </p:nvSpPr>
        <p:spPr/>
        <p:txBody>
          <a:bodyPr/>
          <a:lstStyle/>
          <a:p>
            <a:pPr>
              <a:buNone/>
            </a:pPr>
            <a:r>
              <a:rPr lang="en-US" dirty="0"/>
              <a:t>Aile üyeleri, öğretmenler ve yakın arkadaşlar, bir gencin iyileşmesini desteklemede çok önemli bir rol oynar. </a:t>
            </a:r>
          </a:p>
          <a:p>
            <a:pPr>
              <a:buNone/>
            </a:pPr>
            <a:r>
              <a:rPr lang="en-US" dirty="0"/>
              <a:t>Onları hastalık hakkında eğitmek ve zararlı davranışları mümkün kılmadan nasıl olumlu pekiştirme sağlayacaklarını öğretmek güçlü bir destek sistemi oluşturabilir.</a:t>
            </a:r>
          </a:p>
          <a:p>
            <a:r>
              <a:rPr lang="en-US" dirty="0"/>
              <a:t>Ebeveynler ve bakıcılar, olumsuz kalıpları pekiştirmeden beden imajı hakkındaki konuşmalara nasıl yaklaşacaklarını öğrenmek için aile danışmanlığından veya destek gruplarından faydalanabilirler. </a:t>
            </a:r>
          </a:p>
          <a:p>
            <a:r>
              <a:rPr lang="en-US" dirty="0"/>
              <a:t>Okullar ayrıca tüm öğrenciler için destekleyici bir ortam yaratmak amacıyla özsaygı ve vücut pozitifliğini teşvik eden programlar uygulayabilir.</a:t>
            </a:r>
          </a:p>
          <a:p>
            <a:endParaRPr lang="it-IT" dirty="0"/>
          </a:p>
        </p:txBody>
      </p:sp>
      <p:sp>
        <p:nvSpPr>
          <p:cNvPr id="4" name="Segnaposto numero diapositiva 3">
            <a:extLst>
              <a:ext uri="{FF2B5EF4-FFF2-40B4-BE49-F238E27FC236}">
                <a16:creationId xmlns:a16="http://schemas.microsoft.com/office/drawing/2014/main" id="{94B3757F-A240-ACFA-E7CE-ED6D6510D9B9}"/>
              </a:ext>
            </a:extLst>
          </p:cNvPr>
          <p:cNvSpPr>
            <a:spLocks noGrp="1"/>
          </p:cNvSpPr>
          <p:nvPr>
            <p:ph type="sldNum" sz="quarter" idx="5"/>
          </p:nvPr>
        </p:nvSpPr>
        <p:spPr/>
        <p:txBody>
          <a:bodyPr/>
          <a:lstStyle/>
          <a:p>
            <a:fld id="{696BBB44-F13C-4C4D-B449-73733CECACD6}" type="slidenum">
              <a:rPr lang="it-IT" smtClean="0"/>
              <a:t>50</a:t>
            </a:fld>
            <a:endParaRPr lang="it-IT"/>
          </a:p>
        </p:txBody>
      </p:sp>
    </p:spTree>
    <p:extLst>
      <p:ext uri="{BB962C8B-B14F-4D97-AF65-F5344CB8AC3E}">
        <p14:creationId xmlns:p14="http://schemas.microsoft.com/office/powerpoint/2010/main" val="23734749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A4821-B6F0-19B6-5776-32DD6D44D6F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A126195-492E-91FE-4713-B2CBF347912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F579931-EB7A-4D83-B084-08B815BEB6A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4436F33-4339-212A-ED8E-93839E4358F9}"/>
              </a:ext>
            </a:extLst>
          </p:cNvPr>
          <p:cNvSpPr>
            <a:spLocks noGrp="1"/>
          </p:cNvSpPr>
          <p:nvPr>
            <p:ph type="sldNum" sz="quarter" idx="5"/>
          </p:nvPr>
        </p:nvSpPr>
        <p:spPr/>
        <p:txBody>
          <a:bodyPr/>
          <a:lstStyle/>
          <a:p>
            <a:fld id="{696BBB44-F13C-4C4D-B449-73733CECACD6}" type="slidenum">
              <a:rPr lang="it-IT" smtClean="0"/>
              <a:t>51</a:t>
            </a:fld>
            <a:endParaRPr lang="it-IT"/>
          </a:p>
        </p:txBody>
      </p:sp>
    </p:spTree>
    <p:extLst>
      <p:ext uri="{BB962C8B-B14F-4D97-AF65-F5344CB8AC3E}">
        <p14:creationId xmlns:p14="http://schemas.microsoft.com/office/powerpoint/2010/main" val="10729822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FF4D6-543E-D9B5-83B9-6F3E32844BC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692BE44-A845-DB92-F62E-BF387B4598D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7D3712D-496A-C3AF-18DA-9DD8EF2027BE}"/>
              </a:ext>
            </a:extLst>
          </p:cNvPr>
          <p:cNvSpPr>
            <a:spLocks noGrp="1"/>
          </p:cNvSpPr>
          <p:nvPr>
            <p:ph type="body" idx="1"/>
          </p:nvPr>
        </p:nvSpPr>
        <p:spPr/>
        <p:txBody>
          <a:bodyPr/>
          <a:lstStyle/>
          <a:p>
            <a:pPr>
              <a:buNone/>
            </a:pPr>
            <a:r>
              <a:rPr lang="en-US" dirty="0"/>
              <a:t>Odağı beden imajından genel esenliğe kaydırmak faydalı olabilir. İdealize edilmiş bir fiziğe ulaşmak yerine sağlığı korumanın yolları olarak dengeli beslenme alışkanlıklarını ve ölçülü egzersizi teşvik etmek, gerçekçi olmayan vücut standartlarına uyma baskısını azaltmaya yardımcı olur.</a:t>
            </a:r>
          </a:p>
          <a:p>
            <a:r>
              <a:rPr lang="en-US" dirty="0"/>
              <a:t>Sağlık uzmanları ve rehberler, bireyleri vücutlarının açlık ve tokluk işaretlerini dinlemeye teşvik eden sezgisel beslenmeyi vurgulamalıdır. Egzersiz, görünüşü değiştirmek için bir araç olmaktan ziyade gücü, esnekliği ve zihinsel refahı artırmanın bir yolu olarak çerçevelenmelidir. Yapılandırılmış ancak esnek yemek planları ve egzersiz rutinleri sağlamak, beden imajı bozukluklarından iyileşen kişilerin normallik ve kontrol duygusunu yeniden kazanmalarına yardımcı olabilir.</a:t>
            </a:r>
          </a:p>
          <a:p>
            <a:endParaRPr lang="it-IT" dirty="0"/>
          </a:p>
        </p:txBody>
      </p:sp>
      <p:sp>
        <p:nvSpPr>
          <p:cNvPr id="4" name="Segnaposto numero diapositiva 3">
            <a:extLst>
              <a:ext uri="{FF2B5EF4-FFF2-40B4-BE49-F238E27FC236}">
                <a16:creationId xmlns:a16="http://schemas.microsoft.com/office/drawing/2014/main" id="{9B210E0E-0695-B05C-9058-3191F3536A43}"/>
              </a:ext>
            </a:extLst>
          </p:cNvPr>
          <p:cNvSpPr>
            <a:spLocks noGrp="1"/>
          </p:cNvSpPr>
          <p:nvPr>
            <p:ph type="sldNum" sz="quarter" idx="5"/>
          </p:nvPr>
        </p:nvSpPr>
        <p:spPr/>
        <p:txBody>
          <a:bodyPr/>
          <a:lstStyle/>
          <a:p>
            <a:fld id="{696BBB44-F13C-4C4D-B449-73733CECACD6}" type="slidenum">
              <a:rPr lang="it-IT" smtClean="0"/>
              <a:t>52</a:t>
            </a:fld>
            <a:endParaRPr lang="it-IT"/>
          </a:p>
        </p:txBody>
      </p:sp>
    </p:spTree>
    <p:extLst>
      <p:ext uri="{BB962C8B-B14F-4D97-AF65-F5344CB8AC3E}">
        <p14:creationId xmlns:p14="http://schemas.microsoft.com/office/powerpoint/2010/main" val="18090366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ACAFE-14CD-85D7-25B8-0A474B26406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B7DCFD0-886F-E728-D6C3-204E8368241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02D4E16-C4A0-14BA-1C1F-066836D6781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C2BFD884-A2D0-14D0-65F6-EF339D12BBA6}"/>
              </a:ext>
            </a:extLst>
          </p:cNvPr>
          <p:cNvSpPr>
            <a:spLocks noGrp="1"/>
          </p:cNvSpPr>
          <p:nvPr>
            <p:ph type="sldNum" sz="quarter" idx="5"/>
          </p:nvPr>
        </p:nvSpPr>
        <p:spPr/>
        <p:txBody>
          <a:bodyPr/>
          <a:lstStyle/>
          <a:p>
            <a:fld id="{696BBB44-F13C-4C4D-B449-73733CECACD6}" type="slidenum">
              <a:rPr lang="it-IT" smtClean="0"/>
              <a:t>53</a:t>
            </a:fld>
            <a:endParaRPr lang="it-IT"/>
          </a:p>
        </p:txBody>
      </p:sp>
    </p:spTree>
    <p:extLst>
      <p:ext uri="{BB962C8B-B14F-4D97-AF65-F5344CB8AC3E}">
        <p14:creationId xmlns:p14="http://schemas.microsoft.com/office/powerpoint/2010/main" val="30378574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9502E-2F98-9B3F-E07E-497CBFBE052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FD7647E-1169-1ED8-6778-0A6448ECA28E}"/>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8B27225-1CE1-D315-2ED3-647747F82D34}"/>
              </a:ext>
            </a:extLst>
          </p:cNvPr>
          <p:cNvSpPr>
            <a:spLocks noGrp="1"/>
          </p:cNvSpPr>
          <p:nvPr>
            <p:ph type="body" idx="1"/>
          </p:nvPr>
        </p:nvSpPr>
        <p:spPr/>
        <p:txBody>
          <a:bodyPr/>
          <a:lstStyle/>
          <a:p>
            <a:pPr>
              <a:buNone/>
            </a:pPr>
            <a:r>
              <a:rPr lang="en-US" dirty="0"/>
              <a:t>Sosyal medya ve toplumsal normlar, beden imajı bozukluklarına önemli ölçüde katkıda bulunmaktadır. </a:t>
            </a:r>
          </a:p>
          <a:p>
            <a:pPr>
              <a:buNone/>
            </a:pPr>
            <a:r>
              <a:rPr lang="en-US" dirty="0"/>
              <a:t>Ergenlerin bu etkileri eleştirel bir şekilde analiz etmelerine ve sorgulamalarına yardımcı olmak, daha sağlıklı bir benlik algısı geliştirmelerini sağlayabilir. </a:t>
            </a:r>
          </a:p>
          <a:p>
            <a:pPr>
              <a:buNone/>
            </a:pPr>
            <a:r>
              <a:rPr lang="en-US" dirty="0"/>
              <a:t>Olumlu rol modellerine maruz kalma yoluyla vücut tiplerine ilişkin çeşitli ve gerçekçi bir bakış açısının teşvik edilmesi de etkili olabilir.</a:t>
            </a:r>
          </a:p>
          <a:p>
            <a:r>
              <a:rPr lang="en-US" dirty="0"/>
              <a:t>Medya okuryazarlığı becerilerinin öğretilmesi, ergenlerin gerçekçi olmayan güzellik standartlarını fark etmelerine ve bunlara meydan okumalarına yardımcı olabilir. </a:t>
            </a:r>
          </a:p>
          <a:p>
            <a:r>
              <a:rPr lang="en-US" dirty="0"/>
              <a:t>Sosyal medya molalarını teşvik etmek veya akışları beden olumlayıcı ve çeşitli içerikler içerecek şekilde düzenlemek, zararlı karşılaştırmalara maruz kalmayı azaltabilir. </a:t>
            </a:r>
          </a:p>
          <a:p>
            <a:r>
              <a:rPr lang="en-US" dirty="0"/>
              <a:t>Okullar ve kuruluşlar, vücut çeşitliliğini kutlayan ve gençleri dijital olarak değiştirilmiş görüntülerin tehlikeleri konusunda eğiten kampanyalar uygulayabilir.</a:t>
            </a:r>
          </a:p>
          <a:p>
            <a:endParaRPr lang="it-IT" dirty="0"/>
          </a:p>
        </p:txBody>
      </p:sp>
      <p:sp>
        <p:nvSpPr>
          <p:cNvPr id="4" name="Segnaposto numero diapositiva 3">
            <a:extLst>
              <a:ext uri="{FF2B5EF4-FFF2-40B4-BE49-F238E27FC236}">
                <a16:creationId xmlns:a16="http://schemas.microsoft.com/office/drawing/2014/main" id="{E5A4081F-5D57-295B-22DC-A35BB82EB402}"/>
              </a:ext>
            </a:extLst>
          </p:cNvPr>
          <p:cNvSpPr>
            <a:spLocks noGrp="1"/>
          </p:cNvSpPr>
          <p:nvPr>
            <p:ph type="sldNum" sz="quarter" idx="5"/>
          </p:nvPr>
        </p:nvSpPr>
        <p:spPr/>
        <p:txBody>
          <a:bodyPr/>
          <a:lstStyle/>
          <a:p>
            <a:fld id="{696BBB44-F13C-4C4D-B449-73733CECACD6}" type="slidenum">
              <a:rPr lang="it-IT" smtClean="0"/>
              <a:t>54</a:t>
            </a:fld>
            <a:endParaRPr lang="it-IT"/>
          </a:p>
        </p:txBody>
      </p:sp>
    </p:spTree>
    <p:extLst>
      <p:ext uri="{BB962C8B-B14F-4D97-AF65-F5344CB8AC3E}">
        <p14:creationId xmlns:p14="http://schemas.microsoft.com/office/powerpoint/2010/main" val="16491667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E1975-243F-341A-A0D9-D8D3627073A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26217CA-03C5-4588-964F-93119945F37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4FA82E0-0674-AD42-A2CF-CF93F82A10D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3269F0B-EE70-2FFE-328B-74020510C6C3}"/>
              </a:ext>
            </a:extLst>
          </p:cNvPr>
          <p:cNvSpPr>
            <a:spLocks noGrp="1"/>
          </p:cNvSpPr>
          <p:nvPr>
            <p:ph type="sldNum" sz="quarter" idx="5"/>
          </p:nvPr>
        </p:nvSpPr>
        <p:spPr/>
        <p:txBody>
          <a:bodyPr/>
          <a:lstStyle/>
          <a:p>
            <a:fld id="{696BBB44-F13C-4C4D-B449-73733CECACD6}" type="slidenum">
              <a:rPr lang="it-IT" smtClean="0"/>
              <a:t>55</a:t>
            </a:fld>
            <a:endParaRPr lang="it-IT"/>
          </a:p>
        </p:txBody>
      </p:sp>
    </p:spTree>
    <p:extLst>
      <p:ext uri="{BB962C8B-B14F-4D97-AF65-F5344CB8AC3E}">
        <p14:creationId xmlns:p14="http://schemas.microsoft.com/office/powerpoint/2010/main" val="21365554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4A010-FFA0-1DE0-2B0E-ED943330A6B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B0F5120-1271-C2E7-BC0A-EF2AA161468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E7E8418-D558-39FF-E4CB-0558A6F70C63}"/>
              </a:ext>
            </a:extLst>
          </p:cNvPr>
          <p:cNvSpPr>
            <a:spLocks noGrp="1"/>
          </p:cNvSpPr>
          <p:nvPr>
            <p:ph type="body" idx="1"/>
          </p:nvPr>
        </p:nvSpPr>
        <p:spPr/>
        <p:txBody>
          <a:bodyPr/>
          <a:lstStyle/>
          <a:p>
            <a:pPr>
              <a:buNone/>
            </a:pPr>
            <a:r>
              <a:rPr lang="en-US" dirty="0"/>
              <a:t>Gençlerle beden imajı endişelerini ele alırken hassas, yargılayıcı olmayan ve destekleyici bir dil kullanmak çok önemlidir. Bazı temel stratejiler şunları içerir:</a:t>
            </a:r>
          </a:p>
          <a:p>
            <a:pPr>
              <a:buFont typeface="Arial" panose="020B0604020202020204" pitchFamily="34" charset="0"/>
              <a:buChar char="•"/>
            </a:pPr>
            <a:r>
              <a:rPr lang="en-US" b="1" dirty="0"/>
              <a:t> Tarafsız bir dil kullanın:</a:t>
            </a:r>
            <a:r>
              <a:rPr lang="en-US" dirty="0"/>
              <a:t> Kilo, beden veya görünüm hakkında yorum yapmaktan kaçının. Bunun yerine güç, sağlık ve performansa odaklanın.</a:t>
            </a:r>
          </a:p>
          <a:p>
            <a:pPr>
              <a:buFont typeface="Arial" panose="020B0604020202020204" pitchFamily="34" charset="0"/>
              <a:buChar char="•"/>
            </a:pPr>
            <a:r>
              <a:rPr lang="en-US" b="1" dirty="0"/>
              <a:t> İçsel motivasyonu teşvik edin:</a:t>
            </a:r>
            <a:r>
              <a:rPr lang="en-US" dirty="0"/>
              <a:t> Odağı estetik hedeflerden dayanıklılığı, enerji seviyelerini ve zihinsel refahı artırmak gibi işlevsel faydalara kaydırın.</a:t>
            </a:r>
          </a:p>
          <a:p>
            <a:pPr>
              <a:buFont typeface="Arial" panose="020B0604020202020204" pitchFamily="34" charset="0"/>
              <a:buChar char="•"/>
            </a:pPr>
            <a:r>
              <a:rPr lang="en-US" b="1" dirty="0"/>
              <a:t> Aktif bir şekilde dinleyin:</a:t>
            </a:r>
            <a:r>
              <a:rPr lang="en-US" dirty="0"/>
              <a:t> Bir danışan bedeniyle ilgili endişelerini dile getirirse, olumsuz inançları pekiştirmeden duygularını onaylayın.</a:t>
            </a:r>
          </a:p>
          <a:p>
            <a:pPr>
              <a:buFont typeface="Arial" panose="020B0604020202020204" pitchFamily="34" charset="0"/>
              <a:buChar char="•"/>
            </a:pPr>
            <a:r>
              <a:rPr lang="en-US" b="1" dirty="0"/>
              <a:t> Güvence sağlayın:</a:t>
            </a:r>
            <a:r>
              <a:rPr lang="en-US" dirty="0"/>
              <a:t> Onlara vücutların her şekil ve boyutta olduğunu ve sağlığın sadece kilo veya görünüşe göre belirlenmediğini hatırlatın.</a:t>
            </a:r>
          </a:p>
          <a:p>
            <a:endParaRPr lang="it-IT" dirty="0"/>
          </a:p>
        </p:txBody>
      </p:sp>
      <p:sp>
        <p:nvSpPr>
          <p:cNvPr id="4" name="Segnaposto numero diapositiva 3">
            <a:extLst>
              <a:ext uri="{FF2B5EF4-FFF2-40B4-BE49-F238E27FC236}">
                <a16:creationId xmlns:a16="http://schemas.microsoft.com/office/drawing/2014/main" id="{7EE2056A-0494-1463-2299-888904A829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56</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452624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24631-BE17-3A61-BF33-5E71912772F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883B4E-6860-AC69-5F94-89CFE92158D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6F2A738-E6D2-5072-9108-0F819413AA3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4FCE9D7-FF67-40F7-4F8F-A297B337FCC0}"/>
              </a:ext>
            </a:extLst>
          </p:cNvPr>
          <p:cNvSpPr>
            <a:spLocks noGrp="1"/>
          </p:cNvSpPr>
          <p:nvPr>
            <p:ph type="sldNum" sz="quarter" idx="5"/>
          </p:nvPr>
        </p:nvSpPr>
        <p:spPr/>
        <p:txBody>
          <a:bodyPr/>
          <a:lstStyle/>
          <a:p>
            <a:fld id="{696BBB44-F13C-4C4D-B449-73733CECACD6}" type="slidenum">
              <a:rPr lang="it-IT" smtClean="0"/>
              <a:t>57</a:t>
            </a:fld>
            <a:endParaRPr lang="it-IT"/>
          </a:p>
        </p:txBody>
      </p:sp>
    </p:spTree>
    <p:extLst>
      <p:ext uri="{BB962C8B-B14F-4D97-AF65-F5344CB8AC3E}">
        <p14:creationId xmlns:p14="http://schemas.microsoft.com/office/powerpoint/2010/main" val="19219953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9A6DB-282E-ECC8-B580-533235790D5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50779A2-A887-F2B2-8921-47CD8B2A73F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FC5F233-8C34-EC19-D7EE-B653205C648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22CA66A-980A-E8A3-0D15-6AB3C3AC70C6}"/>
              </a:ext>
            </a:extLst>
          </p:cNvPr>
          <p:cNvSpPr>
            <a:spLocks noGrp="1"/>
          </p:cNvSpPr>
          <p:nvPr>
            <p:ph type="sldNum" sz="quarter" idx="5"/>
          </p:nvPr>
        </p:nvSpPr>
        <p:spPr/>
        <p:txBody>
          <a:bodyPr/>
          <a:lstStyle/>
          <a:p>
            <a:fld id="{696BBB44-F13C-4C4D-B449-73733CECACD6}" type="slidenum">
              <a:rPr lang="it-IT" smtClean="0"/>
              <a:t>58</a:t>
            </a:fld>
            <a:endParaRPr lang="it-IT"/>
          </a:p>
        </p:txBody>
      </p:sp>
    </p:spTree>
    <p:extLst>
      <p:ext uri="{BB962C8B-B14F-4D97-AF65-F5344CB8AC3E}">
        <p14:creationId xmlns:p14="http://schemas.microsoft.com/office/powerpoint/2010/main" val="20199764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35471-EC7A-3F2F-58B9-F03D8D36296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9851410-750D-FEF5-69BD-790614B8522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C85E2E5-47B5-10DE-F511-610A423618C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0B9ED64-9E8E-35D5-0693-2157ECC935D3}"/>
              </a:ext>
            </a:extLst>
          </p:cNvPr>
          <p:cNvSpPr>
            <a:spLocks noGrp="1"/>
          </p:cNvSpPr>
          <p:nvPr>
            <p:ph type="sldNum" sz="quarter" idx="5"/>
          </p:nvPr>
        </p:nvSpPr>
        <p:spPr/>
        <p:txBody>
          <a:bodyPr/>
          <a:lstStyle/>
          <a:p>
            <a:fld id="{696BBB44-F13C-4C4D-B449-73733CECACD6}" type="slidenum">
              <a:rPr lang="it-IT" smtClean="0"/>
              <a:t>59</a:t>
            </a:fld>
            <a:endParaRPr lang="it-IT"/>
          </a:p>
        </p:txBody>
      </p:sp>
    </p:spTree>
    <p:extLst>
      <p:ext uri="{BB962C8B-B14F-4D97-AF65-F5344CB8AC3E}">
        <p14:creationId xmlns:p14="http://schemas.microsoft.com/office/powerpoint/2010/main" val="1495049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7BAD3-8652-0394-7E0B-8B4D01C41FE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2012200-1561-5B3F-D670-DA7202D1351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3B7AD8B-D1D4-F39D-EEE4-311B510EEBEE}"/>
              </a:ext>
            </a:extLst>
          </p:cNvPr>
          <p:cNvSpPr>
            <a:spLocks noGrp="1"/>
          </p:cNvSpPr>
          <p:nvPr>
            <p:ph type="body" idx="1"/>
          </p:nvPr>
        </p:nvSpPr>
        <p:spPr/>
        <p:txBody>
          <a:bodyPr/>
          <a:lstStyle/>
          <a:p>
            <a:pPr>
              <a:buNone/>
            </a:pPr>
            <a:r>
              <a:rPr lang="en-US" dirty="0"/>
              <a:t>Beden imajı, bireylerin kendi bedenleri hakkında nasıl </a:t>
            </a:r>
            <a:r>
              <a:rPr lang="en-US" b="1" dirty="0"/>
              <a:t>algıladıkları, düşündükleri ve hissettiklerini </a:t>
            </a:r>
            <a:r>
              <a:rPr lang="en-US" dirty="0"/>
              <a:t>ifade eder. </a:t>
            </a:r>
          </a:p>
          <a:p>
            <a:pPr>
              <a:buNone/>
            </a:pPr>
            <a:r>
              <a:rPr lang="en-US" dirty="0"/>
              <a:t>Yani bir bakıma, aynaya baktığınızda ya da kendinizi zihninizde canlandırdığınızda kendinizi nasıl gördüğünüzdür.</a:t>
            </a:r>
          </a:p>
        </p:txBody>
      </p:sp>
      <p:sp>
        <p:nvSpPr>
          <p:cNvPr id="4" name="Segnaposto numero diapositiva 3">
            <a:extLst>
              <a:ext uri="{FF2B5EF4-FFF2-40B4-BE49-F238E27FC236}">
                <a16:creationId xmlns:a16="http://schemas.microsoft.com/office/drawing/2014/main" id="{32863570-EAD4-D608-F4D6-82C921388EA9}"/>
              </a:ext>
            </a:extLst>
          </p:cNvPr>
          <p:cNvSpPr>
            <a:spLocks noGrp="1"/>
          </p:cNvSpPr>
          <p:nvPr>
            <p:ph type="sldNum" sz="quarter" idx="5"/>
          </p:nvPr>
        </p:nvSpPr>
        <p:spPr/>
        <p:txBody>
          <a:bodyPr/>
          <a:lstStyle/>
          <a:p>
            <a:fld id="{696BBB44-F13C-4C4D-B449-73733CECACD6}" type="slidenum">
              <a:rPr lang="it-IT" smtClean="0"/>
              <a:t>6</a:t>
            </a:fld>
            <a:endParaRPr lang="it-IT"/>
          </a:p>
        </p:txBody>
      </p:sp>
    </p:spTree>
    <p:extLst>
      <p:ext uri="{BB962C8B-B14F-4D97-AF65-F5344CB8AC3E}">
        <p14:creationId xmlns:p14="http://schemas.microsoft.com/office/powerpoint/2010/main" val="3490594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4487F-3AD7-78EF-1071-59C60D1A3A3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5512369-897F-806A-C4E7-04C6DB09EE0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960F45F-758B-3C0F-563F-1220DA27259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0D13BBB-C60A-DA1B-9199-5EBFCA768626}"/>
              </a:ext>
            </a:extLst>
          </p:cNvPr>
          <p:cNvSpPr>
            <a:spLocks noGrp="1"/>
          </p:cNvSpPr>
          <p:nvPr>
            <p:ph type="sldNum" sz="quarter" idx="5"/>
          </p:nvPr>
        </p:nvSpPr>
        <p:spPr/>
        <p:txBody>
          <a:bodyPr/>
          <a:lstStyle/>
          <a:p>
            <a:fld id="{696BBB44-F13C-4C4D-B449-73733CECACD6}" type="slidenum">
              <a:rPr lang="it-IT" smtClean="0"/>
              <a:t>60</a:t>
            </a:fld>
            <a:endParaRPr lang="it-IT"/>
          </a:p>
        </p:txBody>
      </p:sp>
    </p:spTree>
    <p:extLst>
      <p:ext uri="{BB962C8B-B14F-4D97-AF65-F5344CB8AC3E}">
        <p14:creationId xmlns:p14="http://schemas.microsoft.com/office/powerpoint/2010/main" val="10583663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ED876-B13F-0447-02CD-48EE2799DDD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4832D1F-C1E0-E85E-2814-BF87E075592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B7A34C0-9CFD-A305-CB85-38865A8B666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BDA1F4A6-8DF6-6CF1-82A8-823D7C481A03}"/>
              </a:ext>
            </a:extLst>
          </p:cNvPr>
          <p:cNvSpPr>
            <a:spLocks noGrp="1"/>
          </p:cNvSpPr>
          <p:nvPr>
            <p:ph type="sldNum" sz="quarter" idx="5"/>
          </p:nvPr>
        </p:nvSpPr>
        <p:spPr/>
        <p:txBody>
          <a:bodyPr/>
          <a:lstStyle/>
          <a:p>
            <a:fld id="{696BBB44-F13C-4C4D-B449-73733CECACD6}" type="slidenum">
              <a:rPr lang="it-IT" smtClean="0"/>
              <a:t>61</a:t>
            </a:fld>
            <a:endParaRPr lang="it-IT"/>
          </a:p>
        </p:txBody>
      </p:sp>
    </p:spTree>
    <p:extLst>
      <p:ext uri="{BB962C8B-B14F-4D97-AF65-F5344CB8AC3E}">
        <p14:creationId xmlns:p14="http://schemas.microsoft.com/office/powerpoint/2010/main" val="6769416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CEFA5-50BA-4674-AF5E-C886CE1E108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17A9236-9CEA-4AA6-FB74-01E842CED3A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1E79824-50D4-9B9C-D5D2-03EE5A67DD68}"/>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3901F3D-DD35-11CE-2908-A514988EA168}"/>
              </a:ext>
            </a:extLst>
          </p:cNvPr>
          <p:cNvSpPr>
            <a:spLocks noGrp="1"/>
          </p:cNvSpPr>
          <p:nvPr>
            <p:ph type="sldNum" sz="quarter" idx="5"/>
          </p:nvPr>
        </p:nvSpPr>
        <p:spPr/>
        <p:txBody>
          <a:bodyPr/>
          <a:lstStyle/>
          <a:p>
            <a:fld id="{696BBB44-F13C-4C4D-B449-73733CECACD6}" type="slidenum">
              <a:rPr lang="it-IT" smtClean="0"/>
              <a:t>62</a:t>
            </a:fld>
            <a:endParaRPr lang="it-IT"/>
          </a:p>
        </p:txBody>
      </p:sp>
    </p:spTree>
    <p:extLst>
      <p:ext uri="{BB962C8B-B14F-4D97-AF65-F5344CB8AC3E}">
        <p14:creationId xmlns:p14="http://schemas.microsoft.com/office/powerpoint/2010/main" val="21404331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34AD2-2E29-C72E-DEB3-7B7858F9CA7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177A706-91B4-59E2-7A95-2F5C21D97AC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71FE455-0EA1-DE88-DB4A-C8FE24608ED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3D3AB5D-13C8-0DA7-672E-77EA4AB595DD}"/>
              </a:ext>
            </a:extLst>
          </p:cNvPr>
          <p:cNvSpPr>
            <a:spLocks noGrp="1"/>
          </p:cNvSpPr>
          <p:nvPr>
            <p:ph type="sldNum" sz="quarter" idx="5"/>
          </p:nvPr>
        </p:nvSpPr>
        <p:spPr/>
        <p:txBody>
          <a:bodyPr/>
          <a:lstStyle/>
          <a:p>
            <a:fld id="{696BBB44-F13C-4C4D-B449-73733CECACD6}" type="slidenum">
              <a:rPr lang="it-IT" smtClean="0"/>
              <a:t>63</a:t>
            </a:fld>
            <a:endParaRPr lang="it-IT"/>
          </a:p>
        </p:txBody>
      </p:sp>
    </p:spTree>
    <p:extLst>
      <p:ext uri="{BB962C8B-B14F-4D97-AF65-F5344CB8AC3E}">
        <p14:creationId xmlns:p14="http://schemas.microsoft.com/office/powerpoint/2010/main" val="3235753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5A406-DB3A-CC0E-A649-B0BB5F6ACB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F9BC4A8-BF8E-9A2A-75C5-08B9FAF0038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1B22401-55E5-FC6A-8AC5-EAC77BBB533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8F90C47-C0EA-DA8F-540C-5ED64DBDAE8A}"/>
              </a:ext>
            </a:extLst>
          </p:cNvPr>
          <p:cNvSpPr>
            <a:spLocks noGrp="1"/>
          </p:cNvSpPr>
          <p:nvPr>
            <p:ph type="sldNum" sz="quarter" idx="5"/>
          </p:nvPr>
        </p:nvSpPr>
        <p:spPr/>
        <p:txBody>
          <a:bodyPr/>
          <a:lstStyle/>
          <a:p>
            <a:fld id="{696BBB44-F13C-4C4D-B449-73733CECACD6}" type="slidenum">
              <a:rPr lang="it-IT" smtClean="0"/>
              <a:t>64</a:t>
            </a:fld>
            <a:endParaRPr lang="it-IT"/>
          </a:p>
        </p:txBody>
      </p:sp>
    </p:spTree>
    <p:extLst>
      <p:ext uri="{BB962C8B-B14F-4D97-AF65-F5344CB8AC3E}">
        <p14:creationId xmlns:p14="http://schemas.microsoft.com/office/powerpoint/2010/main" val="42554515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34F2A-C2AF-CF4A-540F-3AC1D69ED8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1E933A-0C28-0365-300B-9FA26DFB38D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763B4BA-64B4-29EA-8E66-C2F30FD53CEF}"/>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EB095B7-61AA-1D36-4F94-66E0F0738DEB}"/>
              </a:ext>
            </a:extLst>
          </p:cNvPr>
          <p:cNvSpPr>
            <a:spLocks noGrp="1"/>
          </p:cNvSpPr>
          <p:nvPr>
            <p:ph type="sldNum" sz="quarter" idx="5"/>
          </p:nvPr>
        </p:nvSpPr>
        <p:spPr/>
        <p:txBody>
          <a:bodyPr/>
          <a:lstStyle/>
          <a:p>
            <a:fld id="{696BBB44-F13C-4C4D-B449-73733CECACD6}" type="slidenum">
              <a:rPr lang="it-IT" smtClean="0"/>
              <a:t>65</a:t>
            </a:fld>
            <a:endParaRPr lang="it-IT"/>
          </a:p>
        </p:txBody>
      </p:sp>
    </p:spTree>
    <p:extLst>
      <p:ext uri="{BB962C8B-B14F-4D97-AF65-F5344CB8AC3E}">
        <p14:creationId xmlns:p14="http://schemas.microsoft.com/office/powerpoint/2010/main" val="26517096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FCAAB-E8AE-6316-E259-58755912DB7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171374B-B947-1E0C-D886-5A08D091961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05B52AD-3DD7-7A8A-53CB-EB6533D835D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37263CA-1764-79FF-9DF3-B5ECE9436513}"/>
              </a:ext>
            </a:extLst>
          </p:cNvPr>
          <p:cNvSpPr>
            <a:spLocks noGrp="1"/>
          </p:cNvSpPr>
          <p:nvPr>
            <p:ph type="sldNum" sz="quarter" idx="5"/>
          </p:nvPr>
        </p:nvSpPr>
        <p:spPr/>
        <p:txBody>
          <a:bodyPr/>
          <a:lstStyle/>
          <a:p>
            <a:fld id="{696BBB44-F13C-4C4D-B449-73733CECACD6}" type="slidenum">
              <a:rPr lang="it-IT" smtClean="0"/>
              <a:t>66</a:t>
            </a:fld>
            <a:endParaRPr lang="it-IT"/>
          </a:p>
        </p:txBody>
      </p:sp>
    </p:spTree>
    <p:extLst>
      <p:ext uri="{BB962C8B-B14F-4D97-AF65-F5344CB8AC3E}">
        <p14:creationId xmlns:p14="http://schemas.microsoft.com/office/powerpoint/2010/main" val="9389083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5DC9F-1D60-D928-AE98-F6C6F8CB03F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69782C3-4EA0-D7B7-F619-CD45DAD7BA6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26ABB1A-2AF1-FDA3-F735-ACF7C63DDB2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D95FA13-1BFD-DCE1-64B1-5BA0BE2FF343}"/>
              </a:ext>
            </a:extLst>
          </p:cNvPr>
          <p:cNvSpPr>
            <a:spLocks noGrp="1"/>
          </p:cNvSpPr>
          <p:nvPr>
            <p:ph type="sldNum" sz="quarter" idx="5"/>
          </p:nvPr>
        </p:nvSpPr>
        <p:spPr/>
        <p:txBody>
          <a:bodyPr/>
          <a:lstStyle/>
          <a:p>
            <a:fld id="{696BBB44-F13C-4C4D-B449-73733CECACD6}" type="slidenum">
              <a:rPr lang="it-IT" smtClean="0"/>
              <a:t>67</a:t>
            </a:fld>
            <a:endParaRPr lang="it-IT"/>
          </a:p>
        </p:txBody>
      </p:sp>
    </p:spTree>
    <p:extLst>
      <p:ext uri="{BB962C8B-B14F-4D97-AF65-F5344CB8AC3E}">
        <p14:creationId xmlns:p14="http://schemas.microsoft.com/office/powerpoint/2010/main" val="11426646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1FA71-EEBE-65C7-774B-F3F0C545D83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4D9069D-76B2-262D-8E47-1ED9567882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FF71934-652E-1C6C-5691-D973E72550E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A817F9E-A71E-DD2C-BCF7-AA5BAC07CEFA}"/>
              </a:ext>
            </a:extLst>
          </p:cNvPr>
          <p:cNvSpPr>
            <a:spLocks noGrp="1"/>
          </p:cNvSpPr>
          <p:nvPr>
            <p:ph type="sldNum" sz="quarter" idx="5"/>
          </p:nvPr>
        </p:nvSpPr>
        <p:spPr/>
        <p:txBody>
          <a:bodyPr/>
          <a:lstStyle/>
          <a:p>
            <a:fld id="{696BBB44-F13C-4C4D-B449-73733CECACD6}" type="slidenum">
              <a:rPr lang="it-IT" smtClean="0"/>
              <a:t>68</a:t>
            </a:fld>
            <a:endParaRPr lang="it-IT"/>
          </a:p>
        </p:txBody>
      </p:sp>
    </p:spTree>
    <p:extLst>
      <p:ext uri="{BB962C8B-B14F-4D97-AF65-F5344CB8AC3E}">
        <p14:creationId xmlns:p14="http://schemas.microsoft.com/office/powerpoint/2010/main" val="38450613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26AC1-B1CF-A02B-FA66-1407F5735C5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3E183A-4B3E-60DB-1568-77CF9FA1041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E4FD040-F196-1559-196E-005A5752156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A4EE01DB-7478-EE83-60E4-BC858715AA91}"/>
              </a:ext>
            </a:extLst>
          </p:cNvPr>
          <p:cNvSpPr>
            <a:spLocks noGrp="1"/>
          </p:cNvSpPr>
          <p:nvPr>
            <p:ph type="sldNum" sz="quarter" idx="5"/>
          </p:nvPr>
        </p:nvSpPr>
        <p:spPr/>
        <p:txBody>
          <a:bodyPr/>
          <a:lstStyle/>
          <a:p>
            <a:fld id="{696BBB44-F13C-4C4D-B449-73733CECACD6}" type="slidenum">
              <a:rPr lang="it-IT" smtClean="0"/>
              <a:t>69</a:t>
            </a:fld>
            <a:endParaRPr lang="it-IT"/>
          </a:p>
        </p:txBody>
      </p:sp>
    </p:spTree>
    <p:extLst>
      <p:ext uri="{BB962C8B-B14F-4D97-AF65-F5344CB8AC3E}">
        <p14:creationId xmlns:p14="http://schemas.microsoft.com/office/powerpoint/2010/main" val="2763185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78B06-53C6-83B2-514D-6DD5D988E4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8A1EC3C-6EC4-22DD-B5C0-10EC1D87FEB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97C8A03-2D51-99A7-EF79-19A4E06CF54A}"/>
              </a:ext>
            </a:extLst>
          </p:cNvPr>
          <p:cNvSpPr>
            <a:spLocks noGrp="1"/>
          </p:cNvSpPr>
          <p:nvPr>
            <p:ph type="body" idx="1"/>
          </p:nvPr>
        </p:nvSpPr>
        <p:spPr/>
        <p:txBody>
          <a:bodyPr/>
          <a:lstStyle/>
          <a:p>
            <a:r>
              <a:rPr lang="it-IT" dirty="0"/>
              <a:t>Beden saygısı, benlik </a:t>
            </a:r>
            <a:r>
              <a:rPr lang="it-IT" dirty="0" err="1"/>
              <a:t>saygısı şemsiye terimine dahil edildiğinden </a:t>
            </a:r>
            <a:r>
              <a:rPr lang="it-IT" dirty="0"/>
              <a:t>ve bir </a:t>
            </a:r>
            <a:r>
              <a:rPr lang="it-IT" dirty="0" err="1"/>
              <a:t>kişinin görünüşü</a:t>
            </a:r>
            <a:r>
              <a:rPr lang="it-IT" dirty="0"/>
              <a:t>, </a:t>
            </a:r>
            <a:r>
              <a:rPr lang="it-IT" dirty="0" err="1"/>
              <a:t>şekli </a:t>
            </a:r>
            <a:r>
              <a:rPr lang="it-IT" dirty="0"/>
              <a:t>veya boyutu </a:t>
            </a:r>
            <a:r>
              <a:rPr lang="it-IT" dirty="0" err="1"/>
              <a:t>hakkında sahip olduğu düşünce </a:t>
            </a:r>
            <a:r>
              <a:rPr lang="it-IT" dirty="0"/>
              <a:t>ve duygularla </a:t>
            </a:r>
            <a:r>
              <a:rPr lang="it-IT" dirty="0" err="1"/>
              <a:t>ilgili olduğundan</a:t>
            </a:r>
            <a:r>
              <a:rPr lang="it-IT" dirty="0"/>
              <a:t>, </a:t>
            </a:r>
            <a:r>
              <a:rPr lang="it-IT" dirty="0" err="1"/>
              <a:t>benlik </a:t>
            </a:r>
            <a:r>
              <a:rPr lang="it-IT" dirty="0"/>
              <a:t>saygısı ile </a:t>
            </a:r>
            <a:r>
              <a:rPr lang="it-IT" dirty="0" err="1"/>
              <a:t>yakından ilişkilidir</a:t>
            </a:r>
            <a:r>
              <a:rPr lang="it-IT" dirty="0"/>
              <a:t>.</a:t>
            </a:r>
          </a:p>
          <a:p>
            <a:endParaRPr lang="it-IT" dirty="0"/>
          </a:p>
        </p:txBody>
      </p:sp>
      <p:sp>
        <p:nvSpPr>
          <p:cNvPr id="4" name="Segnaposto numero diapositiva 3">
            <a:extLst>
              <a:ext uri="{FF2B5EF4-FFF2-40B4-BE49-F238E27FC236}">
                <a16:creationId xmlns:a16="http://schemas.microsoft.com/office/drawing/2014/main" id="{3FC54258-703B-0B1B-FBCF-A0850EC4B9FA}"/>
              </a:ext>
            </a:extLst>
          </p:cNvPr>
          <p:cNvSpPr>
            <a:spLocks noGrp="1"/>
          </p:cNvSpPr>
          <p:nvPr>
            <p:ph type="sldNum" sz="quarter" idx="5"/>
          </p:nvPr>
        </p:nvSpPr>
        <p:spPr/>
        <p:txBody>
          <a:bodyPr/>
          <a:lstStyle/>
          <a:p>
            <a:fld id="{696BBB44-F13C-4C4D-B449-73733CECACD6}" type="slidenum">
              <a:rPr lang="it-IT" smtClean="0"/>
              <a:t>7</a:t>
            </a:fld>
            <a:endParaRPr lang="it-IT"/>
          </a:p>
        </p:txBody>
      </p:sp>
    </p:spTree>
    <p:extLst>
      <p:ext uri="{BB962C8B-B14F-4D97-AF65-F5344CB8AC3E}">
        <p14:creationId xmlns:p14="http://schemas.microsoft.com/office/powerpoint/2010/main" val="17526256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85F60-3DB0-7CC6-6906-FB866D4CCE2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BC729D7-6F8A-3C5E-CC81-03D021A9385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0C0AFDE-9E1D-BA8F-AEF5-C2BA14A88A7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ACEB980-1851-711C-06F1-DA6C50AF2233}"/>
              </a:ext>
            </a:extLst>
          </p:cNvPr>
          <p:cNvSpPr>
            <a:spLocks noGrp="1"/>
          </p:cNvSpPr>
          <p:nvPr>
            <p:ph type="sldNum" sz="quarter" idx="5"/>
          </p:nvPr>
        </p:nvSpPr>
        <p:spPr/>
        <p:txBody>
          <a:bodyPr/>
          <a:lstStyle/>
          <a:p>
            <a:fld id="{696BBB44-F13C-4C4D-B449-73733CECACD6}" type="slidenum">
              <a:rPr lang="it-IT" smtClean="0"/>
              <a:t>70</a:t>
            </a:fld>
            <a:endParaRPr lang="it-IT"/>
          </a:p>
        </p:txBody>
      </p:sp>
    </p:spTree>
    <p:extLst>
      <p:ext uri="{BB962C8B-B14F-4D97-AF65-F5344CB8AC3E}">
        <p14:creationId xmlns:p14="http://schemas.microsoft.com/office/powerpoint/2010/main" val="3727391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65F2-767B-D4D2-6439-057DE75AEE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A87894E-3BCA-C56A-4B57-D23F23846C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1182D8F-11CF-0B24-EB21-E078AA252286}"/>
              </a:ext>
            </a:extLst>
          </p:cNvPr>
          <p:cNvSpPr>
            <a:spLocks noGrp="1"/>
          </p:cNvSpPr>
          <p:nvPr>
            <p:ph type="body" idx="1"/>
          </p:nvPr>
        </p:nvSpPr>
        <p:spPr/>
        <p:txBody>
          <a:bodyPr/>
          <a:lstStyle/>
          <a:p>
            <a:r>
              <a:rPr lang="en-US" dirty="0"/>
              <a:t>Sağlıklı bir beden imajına sahip olanlar kendilerini cezalandırmak ya da değiştirmek için değil, iyi hissetmek için antrenman yaparlar. </a:t>
            </a:r>
          </a:p>
          <a:p>
            <a:r>
              <a:rPr lang="en-US" dirty="0"/>
              <a:t>Eğitim bir takıntı haline geldiğinde, bu bir uyarı zilidir</a:t>
            </a:r>
            <a:endParaRPr lang="it-IT" dirty="0"/>
          </a:p>
        </p:txBody>
      </p:sp>
      <p:sp>
        <p:nvSpPr>
          <p:cNvPr id="4" name="Segnaposto numero diapositiva 3">
            <a:extLst>
              <a:ext uri="{FF2B5EF4-FFF2-40B4-BE49-F238E27FC236}">
                <a16:creationId xmlns:a16="http://schemas.microsoft.com/office/drawing/2014/main" id="{0E07B8CD-49DC-BA2A-632C-05AE7EACB5D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BBB44-F13C-4C4D-B449-73733CECACD6}"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t>8</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813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E64E0-BC58-8DBA-565E-0BB2FE1BCEA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20D2AD6-0A94-BCF5-58DC-94091230543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F951363-D57E-32B7-B8F0-D850BFD38C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Kendimize dair olumsuz bir beden imajı ve ulaşılamaz ideal bir beden imajı, yukarıda belirtilen davranışlara yol açabilir.</a:t>
            </a:r>
          </a:p>
          <a:p>
            <a:r>
              <a:rPr lang="en-US" dirty="0"/>
              <a:t>Araştırmalar, </a:t>
            </a:r>
            <a:r>
              <a:rPr lang="en-US" b="1" dirty="0"/>
              <a:t>beden memnuniyetsizliğinin </a:t>
            </a:r>
            <a:r>
              <a:rPr lang="en-US" dirty="0"/>
              <a:t>düzensiz beslenme ve ruh sağlığı sorunlarının önemli bir belirleyicisi olduğunu göstermektedir; bu da fiziksel aktivite profesyonellerinin eğitim ortamlarında beden olumluluğunu ve kendini kabullenmeyi teşvik etmelerini gerekli kılmaktadır.</a:t>
            </a:r>
          </a:p>
          <a:p>
            <a:endParaRPr lang="it-IT" dirty="0"/>
          </a:p>
        </p:txBody>
      </p:sp>
      <p:sp>
        <p:nvSpPr>
          <p:cNvPr id="4" name="Segnaposto numero diapositiva 3">
            <a:extLst>
              <a:ext uri="{FF2B5EF4-FFF2-40B4-BE49-F238E27FC236}">
                <a16:creationId xmlns:a16="http://schemas.microsoft.com/office/drawing/2014/main" id="{7C5B20D3-404C-93F7-2B8E-BDC1116F7B10}"/>
              </a:ext>
            </a:extLst>
          </p:cNvPr>
          <p:cNvSpPr>
            <a:spLocks noGrp="1"/>
          </p:cNvSpPr>
          <p:nvPr>
            <p:ph type="sldNum" sz="quarter" idx="5"/>
          </p:nvPr>
        </p:nvSpPr>
        <p:spPr/>
        <p:txBody>
          <a:bodyPr/>
          <a:lstStyle/>
          <a:p>
            <a:fld id="{696BBB44-F13C-4C4D-B449-73733CECACD6}" type="slidenum">
              <a:rPr lang="it-IT" smtClean="0"/>
              <a:t>9</a:t>
            </a:fld>
            <a:endParaRPr lang="it-IT"/>
          </a:p>
        </p:txBody>
      </p:sp>
    </p:spTree>
    <p:extLst>
      <p:ext uri="{BB962C8B-B14F-4D97-AF65-F5344CB8AC3E}">
        <p14:creationId xmlns:p14="http://schemas.microsoft.com/office/powerpoint/2010/main" val="177798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endParaRPr lang="en-US" sz="4400" b="0" u="none" strike="noStrike">
              <a:solidFill>
                <a:srgbClr val="000000"/>
              </a:solidFill>
              <a:uFillTx/>
              <a:latin typeface="Arial"/>
            </a:endParaRPr>
          </a:p>
        </p:txBody>
      </p:sp>
      <p:sp>
        <p:nvSpPr>
          <p:cNvPr id="6" name="PlaceHolder 2"/>
          <p:cNvSpPr>
            <a:spLocks noGrp="1"/>
          </p:cNvSpPr>
          <p:nvPr>
            <p:ph type="subTitle"/>
          </p:nvPr>
        </p:nvSpPr>
        <p:spPr>
          <a:xfrm>
            <a:off x="504000" y="1326600"/>
            <a:ext cx="9071640" cy="3288240"/>
          </a:xfrm>
          <a:prstGeom prst="rect">
            <a:avLst/>
          </a:prstGeom>
          <a:noFill/>
          <a:ln w="0">
            <a:noFill/>
          </a:ln>
        </p:spPr>
        <p:txBody>
          <a:bodyPr lIns="0" tIns="0" rIns="0" bIns="0" anchor="ctr">
            <a:noAutofit/>
          </a:bodyPr>
          <a:lstStyle/>
          <a:p>
            <a:pPr indent="0" algn="ctr">
              <a:buNone/>
            </a:pPr>
            <a:endParaRPr lang="en-US"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A21B555C-98B9-40EF-9A09-9906BF090283}" type="slidenum">
              <a:t>‹N›</a:t>
            </a:fld>
            <a:endParaRPr/>
          </a:p>
        </p:txBody>
      </p:sp>
      <p:sp>
        <p:nvSpPr>
          <p:cNvPr id="3" name="PlaceHolder 5"/>
          <p:cNvSpPr>
            <a:spLocks noGrp="1"/>
          </p:cNvSpPr>
          <p:nvPr>
            <p:ph type="dt" idx="1"/>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endParaRPr lang="en-US" sz="4400" b="0" u="none" strike="noStrike">
              <a:solidFill>
                <a:srgbClr val="000000"/>
              </a:solidFill>
              <a:uFillTx/>
              <a:latin typeface="Arial"/>
            </a:endParaRPr>
          </a:p>
        </p:txBody>
      </p:sp>
      <p:sp>
        <p:nvSpPr>
          <p:cNvPr id="8" name="PlaceHolder 2"/>
          <p:cNvSpPr>
            <a:spLocks noGrp="1"/>
          </p:cNvSpPr>
          <p:nvPr>
            <p:ph/>
          </p:nvPr>
        </p:nvSpPr>
        <p:spPr>
          <a:xfrm>
            <a:off x="504000" y="1326600"/>
            <a:ext cx="9071640" cy="3288240"/>
          </a:xfrm>
          <a:prstGeom prst="rect">
            <a:avLst/>
          </a:prstGeom>
          <a:noFill/>
          <a:ln w="0">
            <a:noFill/>
          </a:ln>
        </p:spPr>
        <p:txBody>
          <a:bodyPr lIns="0" tIns="0" rIns="0" bIns="0" anchor="t">
            <a:normAutofit/>
          </a:bodyPr>
          <a:lstStyle/>
          <a:p>
            <a:pPr indent="0">
              <a:spcBef>
                <a:spcPts val="1417"/>
              </a:spcBef>
              <a:buNone/>
            </a:pPr>
            <a:endParaRPr lang="en-US"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1F799A0-14C8-44A5-A715-94D98D0CCEE4}" type="slidenum">
              <a:t>‹N›</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uFillTx/>
                <a:latin typeface="Arial"/>
              </a:rPr>
              <a:t>Başlık metni biçimini düzenlemek için tıklayın</a:t>
            </a:r>
          </a:p>
        </p:txBody>
      </p:sp>
      <p:sp>
        <p:nvSpPr>
          <p:cNvPr id="6" name="PlaceHolder 2"/>
          <p:cNvSpPr>
            <a:spLocks noGrp="1"/>
          </p:cNvSpPr>
          <p:nvPr>
            <p:ph type="body"/>
          </p:nvPr>
        </p:nvSpPr>
        <p:spPr>
          <a:xfrm>
            <a:off x="504000" y="1326600"/>
            <a:ext cx="9071640" cy="32882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uFillTx/>
                <a:latin typeface="Arial"/>
              </a:rPr>
              <a:t>Anahat metin biçimini düzenlemek için tıklayın</a:t>
            </a:r>
          </a:p>
          <a:p>
            <a:pPr marL="864000" lvl="1" indent="-324000">
              <a:spcBef>
                <a:spcPts val="1134"/>
              </a:spcBef>
              <a:buClr>
                <a:srgbClr val="000000"/>
              </a:buClr>
              <a:buSzPct val="75000"/>
              <a:buFont typeface="Symbol" charset="2"/>
              <a:buChar char=""/>
            </a:pPr>
            <a:r>
              <a:rPr lang="en-US" sz="2800" b="0" u="none" strike="noStrike">
                <a:solidFill>
                  <a:srgbClr val="000000"/>
                </a:solidFill>
                <a:uFillTx/>
                <a:latin typeface="Arial"/>
              </a:rPr>
              <a:t>İkinci Anahat Seviyesi</a:t>
            </a:r>
          </a:p>
          <a:p>
            <a:pPr marL="1296000" lvl="2" indent="-288000">
              <a:spcBef>
                <a:spcPts val="850"/>
              </a:spcBef>
              <a:buClr>
                <a:srgbClr val="000000"/>
              </a:buClr>
              <a:buSzPct val="45000"/>
              <a:buFont typeface="Wingdings" charset="2"/>
              <a:buChar char=""/>
            </a:pPr>
            <a:r>
              <a:rPr lang="en-US" sz="2400" b="0" u="none" strike="noStrike">
                <a:solidFill>
                  <a:srgbClr val="000000"/>
                </a:solidFill>
                <a:uFillTx/>
                <a:latin typeface="Arial"/>
              </a:rPr>
              <a:t>Üçüncü Anahat Seviyesi</a:t>
            </a:r>
          </a:p>
          <a:p>
            <a:pPr marL="1728000" lvl="3" indent="-216000">
              <a:spcBef>
                <a:spcPts val="567"/>
              </a:spcBef>
              <a:buClr>
                <a:srgbClr val="000000"/>
              </a:buClr>
              <a:buSzPct val="75000"/>
              <a:buFont typeface="Symbol" charset="2"/>
              <a:buChar char=""/>
            </a:pPr>
            <a:r>
              <a:rPr lang="en-US" sz="2000" b="0" u="none" strike="noStrike">
                <a:solidFill>
                  <a:srgbClr val="000000"/>
                </a:solidFill>
                <a:uFillTx/>
                <a:latin typeface="Arial"/>
              </a:rPr>
              <a:t>Dördüncü Anahat Seviyesi</a:t>
            </a:r>
          </a:p>
          <a:p>
            <a:pPr marL="2160000" lvl="4" indent="-216000">
              <a:spcBef>
                <a:spcPts val="283"/>
              </a:spcBef>
              <a:buClr>
                <a:srgbClr val="000000"/>
              </a:buClr>
              <a:buSzPct val="45000"/>
              <a:buFont typeface="Wingdings" charset="2"/>
              <a:buChar char=""/>
            </a:pPr>
            <a:r>
              <a:rPr lang="en-US" sz="2000" b="0" u="none" strike="noStrike">
                <a:solidFill>
                  <a:srgbClr val="000000"/>
                </a:solidFill>
                <a:uFillTx/>
                <a:latin typeface="Arial"/>
              </a:rPr>
              <a:t>Beşinci Anahat Seviyesi</a:t>
            </a:r>
          </a:p>
          <a:p>
            <a:pPr marL="2592000" lvl="5" indent="-216000">
              <a:spcBef>
                <a:spcPts val="283"/>
              </a:spcBef>
              <a:buClr>
                <a:srgbClr val="000000"/>
              </a:buClr>
              <a:buSzPct val="45000"/>
              <a:buFont typeface="Wingdings" charset="2"/>
              <a:buChar char=""/>
            </a:pPr>
            <a:r>
              <a:rPr lang="en-US" sz="2000" b="0" u="none" strike="noStrike">
                <a:solidFill>
                  <a:srgbClr val="000000"/>
                </a:solidFill>
                <a:uFillTx/>
                <a:latin typeface="Arial"/>
              </a:rPr>
              <a:t>Altıncı Anahat Seviyesi</a:t>
            </a:r>
          </a:p>
          <a:p>
            <a:pPr marL="3024000" lvl="6" indent="-216000">
              <a:spcBef>
                <a:spcPts val="283"/>
              </a:spcBef>
              <a:buClr>
                <a:srgbClr val="000000"/>
              </a:buClr>
              <a:buSzPct val="45000"/>
              <a:buFont typeface="Wingdings" charset="2"/>
              <a:buChar char=""/>
            </a:pPr>
            <a:r>
              <a:rPr lang="en-US" sz="2000" b="0" u="none" strike="noStrike">
                <a:solidFill>
                  <a:srgbClr val="000000"/>
                </a:solidFill>
                <a:uFillTx/>
                <a:latin typeface="Arial"/>
              </a:rPr>
              <a:t>Yedinci Anahat Seviyesi</a:t>
            </a:r>
          </a:p>
        </p:txBody>
      </p:sp>
      <p:sp>
        <p:nvSpPr>
          <p:cNvPr id="2" name="PlaceHolder 3"/>
          <p:cNvSpPr>
            <a:spLocks noGrp="1"/>
          </p:cNvSpPr>
          <p:nvPr>
            <p:ph type="dt" idx="1"/>
          </p:nvPr>
        </p:nvSpPr>
        <p:spPr>
          <a:xfrm>
            <a:off x="504000" y="5165280"/>
            <a:ext cx="2348280" cy="390600"/>
          </a:xfrm>
          <a:prstGeom prst="rect">
            <a:avLst/>
          </a:prstGeom>
          <a:noFill/>
          <a:ln w="0">
            <a:noFill/>
          </a:ln>
        </p:spPr>
        <p:txBody>
          <a:bodyPr lIns="0" tIns="0" rIns="0" bIns="0" anchor="t">
            <a:noAutofit/>
          </a:bodyPr>
          <a:lstStyle>
            <a:lvl1pPr indent="0">
              <a:buNone/>
              <a:defRPr lang="en-US" sz="1400" b="0" u="none" strike="noStrike">
                <a:solidFill>
                  <a:srgbClr val="000000"/>
                </a:solidFill>
                <a:uFillTx/>
                <a:latin typeface="Times New Roman"/>
              </a:defRPr>
            </a:lvl1pPr>
          </a:lstStyle>
          <a:p>
            <a:pPr indent="0">
              <a:buNone/>
            </a:pPr>
            <a:r>
              <a:rPr lang="en-US" sz="1400" b="0" u="none" strike="noStrike">
                <a:solidFill>
                  <a:srgbClr val="000000"/>
                </a:solidFill>
                <a:uFillTx/>
                <a:latin typeface="Times New Roman"/>
              </a:rPr>
              <a:t>&lt;tarih/saat&gt;</a:t>
            </a:r>
          </a:p>
        </p:txBody>
      </p:sp>
      <p:sp>
        <p:nvSpPr>
          <p:cNvPr id="3" name="PlaceHolder 4"/>
          <p:cNvSpPr>
            <a:spLocks noGrp="1"/>
          </p:cNvSpPr>
          <p:nvPr>
            <p:ph type="ftr" idx="2"/>
          </p:nvPr>
        </p:nvSpPr>
        <p:spPr>
          <a:xfrm>
            <a:off x="3447360" y="5165280"/>
            <a:ext cx="3195000" cy="390600"/>
          </a:xfrm>
          <a:prstGeom prst="rect">
            <a:avLst/>
          </a:prstGeom>
          <a:noFill/>
          <a:ln w="0">
            <a:noFill/>
          </a:ln>
        </p:spPr>
        <p:txBody>
          <a:bodyPr lIns="0" tIns="0" rIns="0" bIns="0" anchor="t">
            <a:noAutofit/>
          </a:bodyPr>
          <a:lstStyle>
            <a:lvl1pPr indent="0" algn="ctr">
              <a:buNone/>
              <a:defRPr lang="en-US" sz="1400" b="0" u="none" strike="noStrike">
                <a:solidFill>
                  <a:srgbClr val="000000"/>
                </a:solidFill>
                <a:uFillTx/>
                <a:latin typeface="Times New Roman"/>
              </a:defRPr>
            </a:lvl1pPr>
          </a:lstStyle>
          <a:p>
            <a:pPr indent="0" algn="ctr">
              <a:buNone/>
            </a:pPr>
            <a:r>
              <a:rPr lang="en-US" sz="1400" b="0" u="none" strike="noStrike">
                <a:solidFill>
                  <a:srgbClr val="000000"/>
                </a:solidFill>
                <a:uFillTx/>
                <a:latin typeface="Times New Roman"/>
              </a:rPr>
              <a:t>&lt;footer&gt;</a:t>
            </a:r>
          </a:p>
        </p:txBody>
      </p:sp>
      <p:sp>
        <p:nvSpPr>
          <p:cNvPr id="4" name="PlaceHolder 5"/>
          <p:cNvSpPr>
            <a:spLocks noGrp="1"/>
          </p:cNvSpPr>
          <p:nvPr>
            <p:ph type="sldNum" idx="3"/>
          </p:nvPr>
        </p:nvSpPr>
        <p:spPr>
          <a:xfrm>
            <a:off x="7227360" y="5165280"/>
            <a:ext cx="2348280" cy="390600"/>
          </a:xfrm>
          <a:prstGeom prst="rect">
            <a:avLst/>
          </a:prstGeom>
          <a:noFill/>
          <a:ln w="0">
            <a:noFill/>
          </a:ln>
        </p:spPr>
        <p:txBody>
          <a:bodyPr lIns="0" tIns="0" rIns="0" bIns="0" anchor="t">
            <a:noAutofit/>
          </a:bodyPr>
          <a:lstStyle>
            <a:lvl1pPr indent="0" algn="r">
              <a:buNone/>
              <a:defRPr lang="en-US" sz="1400" b="0" u="none" strike="noStrike">
                <a:solidFill>
                  <a:srgbClr val="000000"/>
                </a:solidFill>
                <a:uFillTx/>
                <a:latin typeface="Times New Roman"/>
              </a:defRPr>
            </a:lvl1pPr>
          </a:lstStyle>
          <a:p>
            <a:pPr indent="0" algn="r">
              <a:buNone/>
            </a:pPr>
            <a:fld id="{DC513DC8-2A0E-4580-8993-C91FA72B0ABC}" type="slidenum">
              <a:rPr lang="en-US" sz="1400" b="0" u="none" strike="noStrike">
                <a:solidFill>
                  <a:srgbClr val="000000"/>
                </a:solidFill>
                <a:uFillTx/>
                <a:latin typeface="Times New Roman"/>
              </a:rPr>
              <a:t>‹N›</a:t>
            </a:fld>
            <a:endParaRPr lang="en-US" sz="14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image" Target="../media/image18.png"/><Relationship Id="rId10" Type="http://schemas.openxmlformats.org/officeDocument/2006/relationships/image" Target="../media/image23.jpeg"/><Relationship Id="rId4" Type="http://schemas.openxmlformats.org/officeDocument/2006/relationships/image" Target="../media/image10.png"/><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10.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30.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1.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1.jpe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9.jpe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7.png"/><Relationship Id="rId7"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10.png"/><Relationship Id="rId9"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0.jpe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10.pn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63.jpeg"/><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6870600" y="2876400"/>
            <a:ext cx="2514600" cy="685800"/>
          </a:xfrm>
          <a:prstGeom prst="rect">
            <a:avLst/>
          </a:prstGeom>
          <a:noFill/>
          <a:ln w="0">
            <a:noFill/>
          </a:ln>
        </p:spPr>
        <p:txBody>
          <a:bodyPr lIns="90000" tIns="45000" rIns="90000" bIns="45000" anchor="t">
            <a:noAutofit/>
          </a:bodyPr>
          <a:lstStyle/>
          <a:p>
            <a:r>
              <a:rPr lang="en-US" sz="3200" b="0" u="none" strike="noStrike" dirty="0">
                <a:solidFill>
                  <a:srgbClr val="000000"/>
                </a:solidFill>
                <a:uFillTx/>
                <a:latin typeface="Coolvetica"/>
              </a:rPr>
              <a:t>Fit Arkadaşım</a:t>
            </a:r>
            <a:endParaRPr lang="en-US" sz="3200" b="0" u="none" strike="noStrike" dirty="0">
              <a:solidFill>
                <a:srgbClr val="000000"/>
              </a:solidFill>
              <a:uFillTx/>
              <a:latin typeface="Arial"/>
            </a:endParaRPr>
          </a:p>
        </p:txBody>
      </p:sp>
      <p:pic>
        <p:nvPicPr>
          <p:cNvPr id="10" name="Imagen 9"/>
          <p:cNvPicPr/>
          <p:nvPr/>
        </p:nvPicPr>
        <p:blipFill>
          <a:blip r:embed="rId3"/>
          <a:stretch/>
        </p:blipFill>
        <p:spPr>
          <a:xfrm>
            <a:off x="7665120" y="4073040"/>
            <a:ext cx="2572560" cy="1749960"/>
          </a:xfrm>
          <a:prstGeom prst="rect">
            <a:avLst/>
          </a:prstGeom>
          <a:noFill/>
          <a:ln w="0">
            <a:noFill/>
          </a:ln>
        </p:spPr>
      </p:pic>
      <p:pic>
        <p:nvPicPr>
          <p:cNvPr id="11" name="Imagen 10"/>
          <p:cNvPicPr/>
          <p:nvPr/>
        </p:nvPicPr>
        <p:blipFill>
          <a:blip r:embed="rId4"/>
          <a:stretch/>
        </p:blipFill>
        <p:spPr>
          <a:xfrm>
            <a:off x="-785160" y="-577800"/>
            <a:ext cx="3551760" cy="2205720"/>
          </a:xfrm>
          <a:prstGeom prst="rect">
            <a:avLst/>
          </a:prstGeom>
          <a:noFill/>
          <a:ln w="0">
            <a:noFill/>
          </a:ln>
        </p:spPr>
      </p:pic>
      <p:pic>
        <p:nvPicPr>
          <p:cNvPr id="12" name="Imagen 11"/>
          <p:cNvPicPr/>
          <p:nvPr/>
        </p:nvPicPr>
        <p:blipFill>
          <a:blip r:embed="rId5"/>
          <a:stretch/>
        </p:blipFill>
        <p:spPr>
          <a:xfrm>
            <a:off x="4784400" y="-1411560"/>
            <a:ext cx="1786680" cy="3498840"/>
          </a:xfrm>
          <a:prstGeom prst="rect">
            <a:avLst/>
          </a:prstGeom>
          <a:noFill/>
          <a:ln w="0">
            <a:noFill/>
          </a:ln>
        </p:spPr>
      </p:pic>
      <p:sp>
        <p:nvSpPr>
          <p:cNvPr id="13" name="CuadroTexto 12"/>
          <p:cNvSpPr txBox="1"/>
          <p:nvPr/>
        </p:nvSpPr>
        <p:spPr>
          <a:xfrm>
            <a:off x="5425560" y="2222280"/>
            <a:ext cx="1432440" cy="1206720"/>
          </a:xfrm>
          <a:prstGeom prst="rect">
            <a:avLst/>
          </a:prstGeom>
          <a:blipFill rotWithShape="0">
            <a:blip r:embed="rId6"/>
            <a:stretch/>
          </a:blipFill>
          <a:ln w="0">
            <a:noFill/>
          </a:ln>
        </p:spPr>
        <p:txBody>
          <a:bodyPr lIns="90000" tIns="45000" rIns="90000" bIns="45000" anchor="ctr" anchorCtr="1">
            <a:noAutofit/>
          </a:bodyPr>
          <a:lstStyle/>
          <a:p>
            <a:pPr algn="ctr"/>
            <a:r>
              <a:rPr lang="en-US" sz="1800" b="0" u="none" strike="noStrike">
                <a:solidFill>
                  <a:srgbClr val="000000"/>
                </a:solidFill>
                <a:uFillTx/>
                <a:latin typeface="Arial"/>
              </a:rPr>
              <a:t> </a:t>
            </a:r>
          </a:p>
        </p:txBody>
      </p:sp>
      <p:sp>
        <p:nvSpPr>
          <p:cNvPr id="14" name="CuadroTexto 13"/>
          <p:cNvSpPr txBox="1"/>
          <p:nvPr/>
        </p:nvSpPr>
        <p:spPr>
          <a:xfrm>
            <a:off x="6330600" y="-732240"/>
            <a:ext cx="1804680" cy="3505320"/>
          </a:xfrm>
          <a:prstGeom prst="rect">
            <a:avLst/>
          </a:prstGeom>
          <a:blipFill rotWithShape="0">
            <a:blip r:embed="rId7"/>
            <a:stretch/>
          </a:blipFill>
          <a:ln w="0">
            <a:noFill/>
          </a:ln>
        </p:spPr>
        <p:txBody>
          <a:bodyPr lIns="90000" tIns="45000" rIns="90000" bIns="45000" anchor="ctr" anchorCtr="1">
            <a:noAutofit/>
          </a:bodyPr>
          <a:lstStyle/>
          <a:p>
            <a:pPr algn="ctr"/>
            <a:r>
              <a:rPr lang="en-US" sz="1800" b="0" u="none" strike="noStrike">
                <a:solidFill>
                  <a:srgbClr val="000000"/>
                </a:solidFill>
                <a:uFillTx/>
                <a:latin typeface="Arial"/>
              </a:rPr>
              <a:t>         </a:t>
            </a:r>
          </a:p>
        </p:txBody>
      </p:sp>
      <p:pic>
        <p:nvPicPr>
          <p:cNvPr id="15" name="Imagen 14"/>
          <p:cNvPicPr/>
          <p:nvPr/>
        </p:nvPicPr>
        <p:blipFill>
          <a:blip r:embed="rId8"/>
          <a:stretch/>
        </p:blipFill>
        <p:spPr>
          <a:xfrm>
            <a:off x="7785000" y="-620280"/>
            <a:ext cx="1707120" cy="3352680"/>
          </a:xfrm>
          <a:prstGeom prst="rect">
            <a:avLst/>
          </a:prstGeom>
          <a:noFill/>
          <a:ln w="0">
            <a:noFill/>
          </a:ln>
        </p:spPr>
      </p:pic>
      <p:pic>
        <p:nvPicPr>
          <p:cNvPr id="16" name="Imagen 15"/>
          <p:cNvPicPr>
            <a:picLocks noChangeAspect="1"/>
          </p:cNvPicPr>
          <p:nvPr/>
        </p:nvPicPr>
        <p:blipFill>
          <a:blip r:embed="rId9"/>
          <a:stretch/>
        </p:blipFill>
        <p:spPr>
          <a:xfrm>
            <a:off x="3180899" y="151678"/>
            <a:ext cx="1401936" cy="1389492"/>
          </a:xfrm>
          <a:prstGeom prst="rect">
            <a:avLst/>
          </a:prstGeom>
          <a:noFill/>
          <a:ln w="0">
            <a:noFill/>
          </a:ln>
        </p:spPr>
      </p:pic>
      <p:pic>
        <p:nvPicPr>
          <p:cNvPr id="17" name="Imagen 16"/>
          <p:cNvPicPr/>
          <p:nvPr/>
        </p:nvPicPr>
        <p:blipFill>
          <a:blip r:embed="rId10"/>
          <a:stretch/>
        </p:blipFill>
        <p:spPr>
          <a:xfrm>
            <a:off x="5643000" y="2971800"/>
            <a:ext cx="1059840" cy="236520"/>
          </a:xfrm>
          <a:prstGeom prst="rect">
            <a:avLst/>
          </a:prstGeom>
          <a:noFill/>
          <a:ln w="0">
            <a:noFill/>
          </a:ln>
        </p:spPr>
      </p:pic>
      <p:sp>
        <p:nvSpPr>
          <p:cNvPr id="2" name="Titolo 1">
            <a:extLst>
              <a:ext uri="{FF2B5EF4-FFF2-40B4-BE49-F238E27FC236}">
                <a16:creationId xmlns:a16="http://schemas.microsoft.com/office/drawing/2014/main" id="{CD16EB2D-57E2-F7F0-6EE6-55BF9996AE01}"/>
              </a:ext>
            </a:extLst>
          </p:cNvPr>
          <p:cNvSpPr txBox="1">
            <a:spLocks/>
          </p:cNvSpPr>
          <p:nvPr/>
        </p:nvSpPr>
        <p:spPr>
          <a:xfrm>
            <a:off x="381335" y="2211035"/>
            <a:ext cx="4403064" cy="1248480"/>
          </a:xfrm>
          <a:prstGeom prst="rect">
            <a:avLst/>
          </a:prstGeom>
          <a:noFill/>
          <a:ln w="0">
            <a:noFill/>
          </a:ln>
        </p:spPr>
        <p:txBody>
          <a:bodyPr lIns="0" tIns="0" rIns="0" bIns="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dirty="0">
                <a:latin typeface="Coolvetica"/>
              </a:rPr>
              <a:t>Beden İmgesi Bozukluğu Olan Bir Gence Nasıl </a:t>
            </a:r>
            <a:r>
              <a:rPr lang="it-IT" dirty="0" err="1">
                <a:latin typeface="Coolvetica"/>
              </a:rPr>
              <a:t>Yaklaşılır?</a:t>
            </a:r>
          </a:p>
        </p:txBody>
      </p:sp>
      <p:pic>
        <p:nvPicPr>
          <p:cNvPr id="4" name="Picture 4" descr="People look in mirror. Cartoon characters seeing reflections">
            <a:extLst>
              <a:ext uri="{FF2B5EF4-FFF2-40B4-BE49-F238E27FC236}">
                <a16:creationId xmlns:a16="http://schemas.microsoft.com/office/drawing/2014/main" id="{3BC2F1FE-0A6F-6661-BA5A-5CEFAEE3E43B}"/>
              </a:ext>
            </a:extLst>
          </p:cNvPr>
          <p:cNvPicPr>
            <a:picLocks noChangeAspect="1" noChangeArrowheads="1"/>
          </p:cNvPicPr>
          <p:nvPr/>
        </p:nvPicPr>
        <p:blipFill>
          <a:blip r:embed="rId11">
            <a:alphaModFix amt="20000"/>
            <a:extLst>
              <a:ext uri="{28A0092B-C50C-407E-A947-70E740481C1C}">
                <a14:useLocalDpi xmlns:a14="http://schemas.microsoft.com/office/drawing/2010/main" val="0"/>
              </a:ext>
            </a:extLst>
          </a:blip>
          <a:srcRect/>
          <a:stretch>
            <a:fillRect/>
          </a:stretch>
        </p:blipFill>
        <p:spPr bwMode="auto">
          <a:xfrm>
            <a:off x="1055361" y="6869881"/>
            <a:ext cx="7458075" cy="4972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D51F713-A71E-AE74-B84C-7A4CEF7D399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0A5FAE9-F4F9-B614-7296-384F2AE3121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EED7B5A-33FF-D338-C30D-B7C5D0E21CF4}"/>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99533B1-9CBE-0E98-1531-4D3A9C480C2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05B3F91-EB35-C965-1A31-54BCE3C2BB5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F865ED4-228B-4A6B-8E26-6C85E8CB2C59}"/>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0167E2AB-4CE5-1264-4674-108D32C93FF3}"/>
              </a:ext>
            </a:extLst>
          </p:cNvPr>
          <p:cNvSpPr txBox="1"/>
          <p:nvPr/>
        </p:nvSpPr>
        <p:spPr>
          <a:xfrm>
            <a:off x="856980" y="1086957"/>
            <a:ext cx="8717006" cy="3425172"/>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dirty="0"/>
              <a:t>ABD'de 1-2/100 öğrenci yeme bozukluğu ile mücadele etmektedir</a:t>
            </a:r>
          </a:p>
          <a:p>
            <a:pPr marL="285750" indent="-285750">
              <a:spcAft>
                <a:spcPts val="1200"/>
              </a:spcAft>
              <a:buFont typeface="Wingdings" panose="05000000000000000000" pitchFamily="2" charset="2"/>
              <a:buChar char="§"/>
            </a:pPr>
            <a:r>
              <a:rPr lang="en-US" sz="2400" dirty="0"/>
              <a:t>Dünya genelinde kadınların sadece %4'ü kendini güzel buluyor</a:t>
            </a:r>
          </a:p>
          <a:p>
            <a:pPr marL="285750" indent="-285750">
              <a:spcAft>
                <a:spcPts val="1200"/>
              </a:spcAft>
              <a:buFont typeface="Wingdings" panose="05000000000000000000" pitchFamily="2" charset="2"/>
              <a:buChar char="§"/>
            </a:pPr>
            <a:r>
              <a:rPr lang="en-US" sz="2400" dirty="0"/>
              <a:t>10-17 yaş arası 1.200'den fazla gençle yapılan bir araştırmada, gençlerin %72'si güzel olmak için büyük bir baskı hissettiklerini söyledi</a:t>
            </a:r>
          </a:p>
          <a:p>
            <a:pPr marL="285750" indent="-285750">
              <a:spcAft>
                <a:spcPts val="1200"/>
              </a:spcAft>
              <a:buFont typeface="Wingdings" panose="05000000000000000000" pitchFamily="2" charset="2"/>
              <a:buChar char="§"/>
            </a:pPr>
            <a:r>
              <a:rPr lang="en-US" sz="2400" dirty="0"/>
              <a:t>Yaş ilerledikçe güzellik baskısında evrensel bir artış ve kızların özgüveninde bir azalma söz konusudur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A9FF490-8BCB-4035-F648-B14045CCF4B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Gençler için Karmaşık Bir Konu</a:t>
            </a:r>
          </a:p>
        </p:txBody>
      </p:sp>
    </p:spTree>
    <p:extLst>
      <p:ext uri="{BB962C8B-B14F-4D97-AF65-F5344CB8AC3E}">
        <p14:creationId xmlns:p14="http://schemas.microsoft.com/office/powerpoint/2010/main" val="2327380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475C0-2908-5F30-B2BB-AC730BA95F4D}"/>
            </a:ext>
          </a:extLst>
        </p:cNvPr>
        <p:cNvGrpSpPr/>
        <p:nvPr/>
      </p:nvGrpSpPr>
      <p:grpSpPr>
        <a:xfrm>
          <a:off x="0" y="0"/>
          <a:ext cx="0" cy="0"/>
          <a:chOff x="0" y="0"/>
          <a:chExt cx="0" cy="0"/>
        </a:xfrm>
      </p:grpSpPr>
      <p:sp>
        <p:nvSpPr>
          <p:cNvPr id="24" name="CuadroTexto 23">
            <a:extLst>
              <a:ext uri="{FF2B5EF4-FFF2-40B4-BE49-F238E27FC236}">
                <a16:creationId xmlns:a16="http://schemas.microsoft.com/office/drawing/2014/main" id="{8C2196B0-B890-8C62-7AB2-C715B914DD9E}"/>
              </a:ext>
            </a:extLst>
          </p:cNvPr>
          <p:cNvSpPr txBox="1"/>
          <p:nvPr/>
        </p:nvSpPr>
        <p:spPr>
          <a:xfrm>
            <a:off x="378523" y="2053468"/>
            <a:ext cx="4307778" cy="2006700"/>
          </a:xfrm>
          <a:prstGeom prst="rect">
            <a:avLst/>
          </a:prstGeom>
          <a:noFill/>
          <a:ln w="28575">
            <a:solidFill>
              <a:srgbClr val="E88F25"/>
            </a:solidFill>
          </a:ln>
        </p:spPr>
        <p:txBody>
          <a:bodyPr lIns="90000" tIns="45000" rIns="90000" bIns="45000" anchor="t">
            <a:noAutofit/>
          </a:bodyPr>
          <a:lstStyle/>
          <a:p>
            <a:r>
              <a:rPr lang="en-US" sz="2000" b="1" u="none" strike="noStrike" dirty="0">
                <a:solidFill>
                  <a:srgbClr val="000000"/>
                </a:solidFill>
                <a:uFillTx/>
                <a:latin typeface="Coolvetica"/>
                <a:ea typeface="Microsoft YaHei"/>
              </a:rPr>
              <a:t>Bireysel </a:t>
            </a:r>
            <a:r>
              <a:rPr lang="en-US" sz="2000" b="0" u="none" strike="noStrike" dirty="0">
                <a:solidFill>
                  <a:srgbClr val="000000"/>
                </a:solidFill>
                <a:uFillTx/>
                <a:latin typeface="Coolvetica"/>
                <a:ea typeface="Microsoft YaHei"/>
              </a:rPr>
              <a:t>faktörler:</a:t>
            </a:r>
          </a:p>
          <a:p>
            <a:pPr marL="342900" indent="-342900">
              <a:buFontTx/>
              <a:buChar char="-"/>
            </a:pPr>
            <a:r>
              <a:rPr lang="en-US" sz="2000" dirty="0">
                <a:solidFill>
                  <a:srgbClr val="000000"/>
                </a:solidFill>
                <a:latin typeface="Coolvetica"/>
                <a:ea typeface="Microsoft YaHei"/>
              </a:rPr>
              <a:t>Özsaygı</a:t>
            </a:r>
          </a:p>
          <a:p>
            <a:pPr marL="342900" indent="-342900">
              <a:buFontTx/>
              <a:buChar char="-"/>
            </a:pPr>
            <a:r>
              <a:rPr lang="en-US" sz="2000" b="0" u="none" strike="noStrike" dirty="0">
                <a:solidFill>
                  <a:srgbClr val="000000"/>
                </a:solidFill>
                <a:uFillTx/>
                <a:latin typeface="Coolvetica"/>
                <a:ea typeface="Microsoft YaHei"/>
              </a:rPr>
              <a:t>Kişilik </a:t>
            </a:r>
            <a:r>
              <a:rPr lang="en-US" sz="2000" dirty="0">
                <a:solidFill>
                  <a:srgbClr val="000000"/>
                </a:solidFill>
                <a:latin typeface="Coolvetica"/>
                <a:ea typeface="Microsoft YaHei"/>
              </a:rPr>
              <a:t>özellikleri</a:t>
            </a:r>
          </a:p>
          <a:p>
            <a:pPr marL="342900" indent="-342900">
              <a:buFontTx/>
              <a:buChar char="-"/>
            </a:pPr>
            <a:r>
              <a:rPr lang="en-US" sz="2000" b="0" u="none" strike="noStrike" dirty="0">
                <a:solidFill>
                  <a:srgbClr val="000000"/>
                </a:solidFill>
                <a:uFillTx/>
                <a:latin typeface="Coolvetica"/>
              </a:rPr>
              <a:t>Görünüm ve güzellik ideallerinin içselleştirilmesi</a:t>
            </a:r>
          </a:p>
          <a:p>
            <a:pPr marL="342900" indent="-342900">
              <a:buFontTx/>
              <a:buChar char="-"/>
            </a:pPr>
            <a:r>
              <a:rPr lang="en-US" sz="2000" b="0" u="none" strike="noStrike" dirty="0">
                <a:solidFill>
                  <a:srgbClr val="000000"/>
                </a:solidFill>
                <a:uFillTx/>
                <a:latin typeface="Coolvetica"/>
              </a:rPr>
              <a:t>Beden karşılaştırma eğilimleri</a:t>
            </a:r>
          </a:p>
        </p:txBody>
      </p:sp>
      <p:sp>
        <p:nvSpPr>
          <p:cNvPr id="18" name="Rectángulo 17">
            <a:extLst>
              <a:ext uri="{FF2B5EF4-FFF2-40B4-BE49-F238E27FC236}">
                <a16:creationId xmlns:a16="http://schemas.microsoft.com/office/drawing/2014/main" id="{3E057910-76C1-ACA9-4D37-F3AD4673578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C474411-218C-8287-6B2D-15F517A5EF4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EC25D63-AB12-3E16-5281-ADD5BD8EA5D3}"/>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2D4B1678-B110-887F-4808-D254A8A7C0AE}"/>
              </a:ext>
            </a:extLst>
          </p:cNvPr>
          <p:cNvPicPr/>
          <p:nvPr/>
        </p:nvPicPr>
        <p:blipFill>
          <a:blip r:embed="rId4"/>
          <a:stretch/>
        </p:blipFill>
        <p:spPr>
          <a:xfrm>
            <a:off x="8109000" y="5182560"/>
            <a:ext cx="1622880" cy="361440"/>
          </a:xfrm>
          <a:prstGeom prst="rect">
            <a:avLst/>
          </a:prstGeom>
          <a:noFill/>
          <a:ln w="0">
            <a:noFill/>
          </a:ln>
        </p:spPr>
      </p:pic>
      <p:sp>
        <p:nvSpPr>
          <p:cNvPr id="3" name="CuadroTexto 22">
            <a:extLst>
              <a:ext uri="{FF2B5EF4-FFF2-40B4-BE49-F238E27FC236}">
                <a16:creationId xmlns:a16="http://schemas.microsoft.com/office/drawing/2014/main" id="{3EE8E75F-1EFB-F466-D1B9-3F4E1DAF0CB7}"/>
              </a:ext>
            </a:extLst>
          </p:cNvPr>
          <p:cNvSpPr txBox="1"/>
          <p:nvPr/>
        </p:nvSpPr>
        <p:spPr>
          <a:xfrm>
            <a:off x="2202984" y="4060166"/>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İş Zekasını Ne Etkiler?</a:t>
            </a:r>
          </a:p>
        </p:txBody>
      </p:sp>
      <p:pic>
        <p:nvPicPr>
          <p:cNvPr id="2" name="Picture 2" descr="How To Deal With Body Image Issues - Break Binge Eating">
            <a:extLst>
              <a:ext uri="{FF2B5EF4-FFF2-40B4-BE49-F238E27FC236}">
                <a16:creationId xmlns:a16="http://schemas.microsoft.com/office/drawing/2014/main" id="{0A19A759-A5DC-3FCA-ABDB-01CA0F254F6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1960" y="292541"/>
            <a:ext cx="3556704" cy="1455015"/>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23">
            <a:extLst>
              <a:ext uri="{FF2B5EF4-FFF2-40B4-BE49-F238E27FC236}">
                <a16:creationId xmlns:a16="http://schemas.microsoft.com/office/drawing/2014/main" id="{88A3FB46-36E3-9BA4-C510-7A142A0635DF}"/>
              </a:ext>
            </a:extLst>
          </p:cNvPr>
          <p:cNvSpPr txBox="1"/>
          <p:nvPr/>
        </p:nvSpPr>
        <p:spPr>
          <a:xfrm>
            <a:off x="5394324" y="2053467"/>
            <a:ext cx="4307778" cy="2006699"/>
          </a:xfrm>
          <a:prstGeom prst="rect">
            <a:avLst/>
          </a:prstGeom>
          <a:noFill/>
          <a:ln w="28575">
            <a:solidFill>
              <a:srgbClr val="E88F25"/>
            </a:solidFill>
          </a:ln>
        </p:spPr>
        <p:txBody>
          <a:bodyPr lIns="90000" tIns="45000" rIns="90000" bIns="45000" anchor="t">
            <a:noAutofit/>
          </a:bodyPr>
          <a:lstStyle/>
          <a:p>
            <a:r>
              <a:rPr lang="en-US" sz="2000" b="1" u="none" strike="noStrike" dirty="0">
                <a:solidFill>
                  <a:srgbClr val="000000"/>
                </a:solidFill>
                <a:uFillTx/>
                <a:latin typeface="Coolvetica"/>
                <a:ea typeface="Microsoft YaHei"/>
              </a:rPr>
              <a:t>Çevresel </a:t>
            </a:r>
            <a:r>
              <a:rPr lang="en-US" sz="2000" b="0" u="none" strike="noStrike" dirty="0">
                <a:solidFill>
                  <a:srgbClr val="000000"/>
                </a:solidFill>
                <a:uFillTx/>
                <a:latin typeface="Coolvetica"/>
                <a:ea typeface="Microsoft YaHei"/>
              </a:rPr>
              <a:t>faktörler:</a:t>
            </a:r>
          </a:p>
          <a:p>
            <a:pPr marL="342900" indent="-342900">
              <a:buFontTx/>
              <a:buChar char="-"/>
            </a:pPr>
            <a:r>
              <a:rPr lang="en-US" sz="2000" dirty="0">
                <a:solidFill>
                  <a:srgbClr val="000000"/>
                </a:solidFill>
                <a:latin typeface="Coolvetica"/>
                <a:ea typeface="Microsoft YaHei"/>
              </a:rPr>
              <a:t>Aile</a:t>
            </a:r>
          </a:p>
          <a:p>
            <a:pPr marL="342900" indent="-342900">
              <a:buFontTx/>
              <a:buChar char="-"/>
            </a:pPr>
            <a:r>
              <a:rPr lang="en-US" sz="2000" dirty="0">
                <a:solidFill>
                  <a:srgbClr val="000000"/>
                </a:solidFill>
                <a:latin typeface="Coolvetica"/>
                <a:ea typeface="Microsoft YaHei"/>
              </a:rPr>
              <a:t>Arkadaşlar ve akranlar</a:t>
            </a:r>
          </a:p>
          <a:p>
            <a:pPr marL="342900" indent="-342900">
              <a:buFontTx/>
              <a:buChar char="-"/>
            </a:pPr>
            <a:r>
              <a:rPr lang="en-US" sz="2000" dirty="0">
                <a:solidFill>
                  <a:srgbClr val="000000"/>
                </a:solidFill>
                <a:latin typeface="Coolvetica"/>
                <a:ea typeface="Microsoft YaHei"/>
              </a:rPr>
              <a:t>Koçlar ve mentorlar</a:t>
            </a:r>
          </a:p>
          <a:p>
            <a:pPr marL="342900" indent="-342900">
              <a:buFontTx/>
              <a:buChar char="-"/>
            </a:pPr>
            <a:r>
              <a:rPr lang="en-US" sz="2000" dirty="0">
                <a:solidFill>
                  <a:srgbClr val="000000"/>
                </a:solidFill>
                <a:latin typeface="Coolvetica"/>
                <a:ea typeface="Microsoft YaHei"/>
              </a:rPr>
              <a:t>Rol modelleri</a:t>
            </a:r>
          </a:p>
          <a:p>
            <a:pPr marL="342900" indent="-342900">
              <a:buFontTx/>
              <a:buChar char="-"/>
            </a:pPr>
            <a:r>
              <a:rPr lang="en-US" sz="2000" dirty="0">
                <a:solidFill>
                  <a:srgbClr val="000000"/>
                </a:solidFill>
                <a:latin typeface="Coolvetica"/>
                <a:ea typeface="Microsoft YaHei"/>
              </a:rPr>
              <a:t>Medya ve popüler kültür</a:t>
            </a:r>
          </a:p>
        </p:txBody>
      </p:sp>
    </p:spTree>
    <p:extLst>
      <p:ext uri="{BB962C8B-B14F-4D97-AF65-F5344CB8AC3E}">
        <p14:creationId xmlns:p14="http://schemas.microsoft.com/office/powerpoint/2010/main" val="2817920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078E-B237-89D2-1388-34DC7331D2E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FA13E5F-48C2-75BD-F967-5D8104A8F41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62B6DF5-D3DF-A40A-5C55-387573FD38D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D73958E-D6A0-A565-F063-2B3D89959B8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63546A8-9708-FC71-E251-CFB698304F7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332768C-AF95-9519-528B-7357D247D13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17B37CD-13A7-A624-7682-BEA366639484}"/>
              </a:ext>
            </a:extLst>
          </p:cNvPr>
          <p:cNvSpPr txBox="1"/>
          <p:nvPr/>
        </p:nvSpPr>
        <p:spPr>
          <a:xfrm>
            <a:off x="4887600" y="1190184"/>
            <a:ext cx="4583426" cy="2662202"/>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Endişeli veya mükemmeliyetçi mizaç</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Özsaygı ve yeterlilik duygusu</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Erken deneyimler (yorumlar, yargılar)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Herhangi bir travma veya sataşma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E8BBB40-C29E-36BC-0792-66B997D433E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Bireysel Faktörler</a:t>
            </a:r>
          </a:p>
        </p:txBody>
      </p:sp>
      <p:pic>
        <p:nvPicPr>
          <p:cNvPr id="5122" name="Picture 2" descr="190+ Boy Looking In Mirror Stock Illustrations, Royalty-Free Vector  Graphics &amp; Clip Art - iStock | Teenager looking in mirror, Child looking in  mirror, Girl looking in mirror">
            <a:extLst>
              <a:ext uri="{FF2B5EF4-FFF2-40B4-BE49-F238E27FC236}">
                <a16:creationId xmlns:a16="http://schemas.microsoft.com/office/drawing/2014/main" id="{91C27FEF-A514-8760-77E7-FB9D729667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405" y="1288315"/>
            <a:ext cx="4220253" cy="2465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14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C4869-BE25-C4F2-0B1C-E92B160D376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3BC4F7A-281B-FF84-3211-45E95A1FAEA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DB5920B-7DD7-96BD-B4C5-4EC0CD79031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23E670D-2FAA-2644-9307-B15F8A72152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6442DD4-78C4-58AA-0DAB-C92BB8B017CE}"/>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C81FBC2-C0A4-F5EA-BB01-1489159FCA4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6F90D3D-72B5-D21F-C962-F7069083F507}"/>
              </a:ext>
            </a:extLst>
          </p:cNvPr>
          <p:cNvSpPr txBox="1"/>
          <p:nvPr/>
        </p:nvSpPr>
        <p:spPr>
          <a:xfrm>
            <a:off x="856980" y="1086957"/>
            <a:ext cx="4246648" cy="3263536"/>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Kilo/iştah hakkında ebeveyn yorumları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Eğitim tarzı (kontrolcü vs. kabullenici)</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Vücut bakımına ilişkin aile kalıpları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İşlevsiz ilişkiler = düşük öz saygı</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669871C-3118-5D88-1DA4-26413C8449F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Tanıdık Bakışların Ağırlığı</a:t>
            </a:r>
          </a:p>
        </p:txBody>
      </p:sp>
      <p:pic>
        <p:nvPicPr>
          <p:cNvPr id="6146" name="Picture 2" descr="7,200+ Family Dinner Stock Illustrations, Royalty-Free Vector Graphics &amp;  Clip Art - iStock | Family dinner restaurant, Dinner table, Dinner party">
            <a:extLst>
              <a:ext uri="{FF2B5EF4-FFF2-40B4-BE49-F238E27FC236}">
                <a16:creationId xmlns:a16="http://schemas.microsoft.com/office/drawing/2014/main" id="{A55EB25E-2113-2FCE-F297-FF2C730980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3628" y="1291507"/>
            <a:ext cx="4648116" cy="2901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8665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F3764-95E1-5350-5830-2F77EC98E80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A5D436B-619E-A4B4-3CED-85AC439F071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9AFC4F8-DD71-86C3-8371-CA93427C284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B5112FC-5F4A-101F-E519-F920DEEF792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348DAE4-6041-93AB-38B7-9FBE8618B664}"/>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C9C24B3-0856-10EF-AB2E-0BC175A92BB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1DA1212B-15F2-B8A0-F859-EB0D4553F6BC}"/>
              </a:ext>
            </a:extLst>
          </p:cNvPr>
          <p:cNvSpPr txBox="1"/>
          <p:nvPr/>
        </p:nvSpPr>
        <p:spPr>
          <a:xfrm>
            <a:off x="856980" y="1086956"/>
            <a:ext cx="5061490" cy="29732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Arkadaşlar arasında yorumlar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Fotoğraf ve selfie paylaşımı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Performans, ölçümler, ağırlık karşılaştırmaları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Takviye veya tehdit olarak grup</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14DB50C-4464-3006-B371-48C9307378B1}"/>
              </a:ext>
            </a:extLst>
          </p:cNvPr>
          <p:cNvSpPr txBox="1"/>
          <p:nvPr/>
        </p:nvSpPr>
        <p:spPr>
          <a:xfrm>
            <a:off x="609598" y="497514"/>
            <a:ext cx="730634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Emsaller Arasında Karşılaştırma ve Rekabet</a:t>
            </a:r>
          </a:p>
        </p:txBody>
      </p:sp>
      <p:pic>
        <p:nvPicPr>
          <p:cNvPr id="7170" name="Picture 2" descr="Group Fitness Coach: Over 1,132 Royalty-Free Licensable Stock Illustrations  &amp; Drawings | Shutterstock">
            <a:extLst>
              <a:ext uri="{FF2B5EF4-FFF2-40B4-BE49-F238E27FC236}">
                <a16:creationId xmlns:a16="http://schemas.microsoft.com/office/drawing/2014/main" id="{9E0AE7D6-F647-091C-7489-35FB0DA827E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7604"/>
          <a:stretch/>
        </p:blipFill>
        <p:spPr bwMode="auto">
          <a:xfrm>
            <a:off x="6263351" y="1595999"/>
            <a:ext cx="3305175" cy="2464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50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320C5-AF2A-C18E-05E9-F4CEAC8EC4C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0E2FB66-E501-4FC0-841D-66C63500AB0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A93614D-4AEB-E982-AB0D-3C8ACDC3C4E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27F67AD-A4B3-E7AD-CB0C-13CD6841B45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15A054F-ED65-37B9-A5E2-DC85CEC03BC2}"/>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234211D-6745-CC02-6F41-26A773E85F9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69BE34A-04E0-F9AC-54EC-73244ACF4137}"/>
              </a:ext>
            </a:extLst>
          </p:cNvPr>
          <p:cNvSpPr txBox="1"/>
          <p:nvPr/>
        </p:nvSpPr>
        <p:spPr>
          <a:xfrm>
            <a:off x="609599" y="1245503"/>
            <a:ext cx="4688707" cy="245681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Filtrelenmiş ve idealize edilmiş görüntüler</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Fitness fenomenleri ve ulaşılamaz modeller</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Değer ölçütü olarak beğeniler ve yorumlar</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Sürekli "vücut kontrolü" ve güvensizlik</a:t>
            </a:r>
            <a:endParaRPr lang="en-US" sz="20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29D2860-B1B5-7CD9-3243-F7A40946D0A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Dijital Ayna</a:t>
            </a:r>
          </a:p>
        </p:txBody>
      </p:sp>
      <p:pic>
        <p:nvPicPr>
          <p:cNvPr id="11" name="Immagine 10" descr="Immagine che contiene testo, persona, muscolo, uomo&#10;&#10;Il contenuto generato dall'IA potrebbe non essere corretto.">
            <a:extLst>
              <a:ext uri="{FF2B5EF4-FFF2-40B4-BE49-F238E27FC236}">
                <a16:creationId xmlns:a16="http://schemas.microsoft.com/office/drawing/2014/main" id="{C362F274-DB18-1024-FF2E-B14B14F3612B}"/>
              </a:ext>
            </a:extLst>
          </p:cNvPr>
          <p:cNvPicPr>
            <a:picLocks noChangeAspect="1"/>
          </p:cNvPicPr>
          <p:nvPr/>
        </p:nvPicPr>
        <p:blipFill>
          <a:blip r:embed="rId5" cstate="print">
            <a:extLst>
              <a:ext uri="{28A0092B-C50C-407E-A947-70E740481C1C}">
                <a14:useLocalDpi xmlns:a14="http://schemas.microsoft.com/office/drawing/2010/main" val="0"/>
              </a:ext>
            </a:extLst>
          </a:blip>
          <a:srcRect t="6321" b="9491"/>
          <a:stretch/>
        </p:blipFill>
        <p:spPr>
          <a:xfrm>
            <a:off x="8597437" y="121258"/>
            <a:ext cx="1252415" cy="2292348"/>
          </a:xfrm>
          <a:prstGeom prst="rect">
            <a:avLst/>
          </a:prstGeom>
        </p:spPr>
      </p:pic>
      <p:pic>
        <p:nvPicPr>
          <p:cNvPr id="7" name="Immagine 6" descr="Immagine che contiene testo, uomo, persona, muscolo&#10;&#10;Il contenuto generato dall'IA potrebbe non essere corretto.">
            <a:extLst>
              <a:ext uri="{FF2B5EF4-FFF2-40B4-BE49-F238E27FC236}">
                <a16:creationId xmlns:a16="http://schemas.microsoft.com/office/drawing/2014/main" id="{CF5B4A0F-36D3-49C7-92A9-A1F80FD44303}"/>
              </a:ext>
            </a:extLst>
          </p:cNvPr>
          <p:cNvPicPr>
            <a:picLocks noChangeAspect="1"/>
          </p:cNvPicPr>
          <p:nvPr/>
        </p:nvPicPr>
        <p:blipFill>
          <a:blip r:embed="rId6" cstate="print">
            <a:extLst>
              <a:ext uri="{28A0092B-C50C-407E-A947-70E740481C1C}">
                <a14:useLocalDpi xmlns:a14="http://schemas.microsoft.com/office/drawing/2010/main" val="0"/>
              </a:ext>
            </a:extLst>
          </a:blip>
          <a:srcRect t="6388" b="9323"/>
          <a:stretch/>
        </p:blipFill>
        <p:spPr>
          <a:xfrm>
            <a:off x="7425773" y="927412"/>
            <a:ext cx="1366454" cy="2504085"/>
          </a:xfrm>
          <a:prstGeom prst="rect">
            <a:avLst/>
          </a:prstGeom>
        </p:spPr>
      </p:pic>
      <p:pic>
        <p:nvPicPr>
          <p:cNvPr id="9" name="Immagine 8" descr="Immagine che contiene testo, uomo, schermata, persona&#10;&#10;Il contenuto generato dall'IA potrebbe non essere corretto.">
            <a:extLst>
              <a:ext uri="{FF2B5EF4-FFF2-40B4-BE49-F238E27FC236}">
                <a16:creationId xmlns:a16="http://schemas.microsoft.com/office/drawing/2014/main" id="{6B20CF48-8CEB-6C77-89E5-BD9438A6C66C}"/>
              </a:ext>
            </a:extLst>
          </p:cNvPr>
          <p:cNvPicPr>
            <a:picLocks noChangeAspect="1"/>
          </p:cNvPicPr>
          <p:nvPr/>
        </p:nvPicPr>
        <p:blipFill>
          <a:blip r:embed="rId7" cstate="print">
            <a:extLst>
              <a:ext uri="{28A0092B-C50C-407E-A947-70E740481C1C}">
                <a14:useLocalDpi xmlns:a14="http://schemas.microsoft.com/office/drawing/2010/main" val="0"/>
              </a:ext>
            </a:extLst>
          </a:blip>
          <a:srcRect t="5655" b="8852"/>
          <a:stretch/>
        </p:blipFill>
        <p:spPr>
          <a:xfrm>
            <a:off x="6603312" y="121258"/>
            <a:ext cx="1182664" cy="2198267"/>
          </a:xfrm>
          <a:prstGeom prst="rect">
            <a:avLst/>
          </a:prstGeom>
        </p:spPr>
      </p:pic>
      <p:sp>
        <p:nvSpPr>
          <p:cNvPr id="3" name="CuadroTexto 22">
            <a:extLst>
              <a:ext uri="{FF2B5EF4-FFF2-40B4-BE49-F238E27FC236}">
                <a16:creationId xmlns:a16="http://schemas.microsoft.com/office/drawing/2014/main" id="{93D31DE0-C122-65E0-D25E-9E89A0B3DD6F}"/>
              </a:ext>
            </a:extLst>
          </p:cNvPr>
          <p:cNvSpPr txBox="1"/>
          <p:nvPr/>
        </p:nvSpPr>
        <p:spPr>
          <a:xfrm>
            <a:off x="1863652" y="3902969"/>
            <a:ext cx="8496344" cy="914400"/>
          </a:xfrm>
          <a:prstGeom prst="rect">
            <a:avLst/>
          </a:prstGeom>
          <a:noFill/>
          <a:ln w="0">
            <a:noFill/>
          </a:ln>
        </p:spPr>
        <p:txBody>
          <a:bodyPr lIns="90000" tIns="45000" rIns="90000" bIns="45000" anchor="t">
            <a:noAutofit/>
          </a:bodyPr>
          <a:lstStyle/>
          <a:p>
            <a:r>
              <a:rPr lang="en-US" sz="2400" b="0" u="none" strike="noStrike" dirty="0">
                <a:solidFill>
                  <a:srgbClr val="E98E24"/>
                </a:solidFill>
                <a:uFillTx/>
                <a:latin typeface="Coolvetica"/>
              </a:rPr>
              <a:t>Sosyal medya, insanların kendileri hakkında yalanlar yaydığı bir platformdur</a:t>
            </a:r>
          </a:p>
        </p:txBody>
      </p:sp>
      <p:sp>
        <p:nvSpPr>
          <p:cNvPr id="4" name="CuadroTexto 23">
            <a:extLst>
              <a:ext uri="{FF2B5EF4-FFF2-40B4-BE49-F238E27FC236}">
                <a16:creationId xmlns:a16="http://schemas.microsoft.com/office/drawing/2014/main" id="{207ED7AB-636C-4CA5-AA25-04DF0F078F91}"/>
              </a:ext>
            </a:extLst>
          </p:cNvPr>
          <p:cNvSpPr txBox="1"/>
          <p:nvPr/>
        </p:nvSpPr>
        <p:spPr>
          <a:xfrm>
            <a:off x="7946638" y="4430608"/>
            <a:ext cx="1175187" cy="386761"/>
          </a:xfrm>
          <a:prstGeom prst="rect">
            <a:avLst/>
          </a:prstGeom>
          <a:noFill/>
          <a:ln w="0">
            <a:noFill/>
          </a:ln>
        </p:spPr>
        <p:txBody>
          <a:bodyPr lIns="90000" tIns="45000" rIns="90000" bIns="45000" anchor="t">
            <a:noAutofit/>
          </a:bodyPr>
          <a:lstStyle/>
          <a:p>
            <a:r>
              <a:rPr lang="en-US" b="0" i="1" u="none" strike="noStrike" dirty="0">
                <a:solidFill>
                  <a:srgbClr val="000000"/>
                </a:solidFill>
                <a:uFillTx/>
                <a:latin typeface="Coolvetica"/>
              </a:rPr>
              <a:t>L.G. Davis</a:t>
            </a:r>
          </a:p>
        </p:txBody>
      </p:sp>
      <p:pic>
        <p:nvPicPr>
          <p:cNvPr id="26626" name="Picture 2" descr="cartoon quotation marks 12352676 Vector Art at Vecteezy">
            <a:extLst>
              <a:ext uri="{FF2B5EF4-FFF2-40B4-BE49-F238E27FC236}">
                <a16:creationId xmlns:a16="http://schemas.microsoft.com/office/drawing/2014/main" id="{B1ED0DE9-6821-2740-84B5-EE71F529DF94}"/>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59235" b="46805"/>
          <a:stretch/>
        </p:blipFill>
        <p:spPr bwMode="auto">
          <a:xfrm>
            <a:off x="1550579" y="3912098"/>
            <a:ext cx="313073" cy="207679"/>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cartoon quotation marks 12352676 Vector Art at Vecteezy">
            <a:extLst>
              <a:ext uri="{FF2B5EF4-FFF2-40B4-BE49-F238E27FC236}">
                <a16:creationId xmlns:a16="http://schemas.microsoft.com/office/drawing/2014/main" id="{F01D0D15-1279-ACFE-B8A3-8CC9B510DF0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8162" t="45144"/>
          <a:stretch/>
        </p:blipFill>
        <p:spPr bwMode="auto">
          <a:xfrm>
            <a:off x="3420265" y="4525948"/>
            <a:ext cx="366838" cy="197340"/>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11" descr="Immagine che contiene testo, schermata, vestiti, Viso umano&#10;&#10;Il contenuto generato dall'IA potrebbe non essere corretto.">
            <a:extLst>
              <a:ext uri="{FF2B5EF4-FFF2-40B4-BE49-F238E27FC236}">
                <a16:creationId xmlns:a16="http://schemas.microsoft.com/office/drawing/2014/main" id="{C302926A-41C9-DE36-CDE5-9F766D037780}"/>
              </a:ext>
            </a:extLst>
          </p:cNvPr>
          <p:cNvPicPr>
            <a:picLocks noChangeAspect="1"/>
          </p:cNvPicPr>
          <p:nvPr/>
        </p:nvPicPr>
        <p:blipFill>
          <a:blip r:embed="rId10" cstate="print">
            <a:extLst>
              <a:ext uri="{28A0092B-C50C-407E-A947-70E740481C1C}">
                <a14:useLocalDpi xmlns:a14="http://schemas.microsoft.com/office/drawing/2010/main" val="0"/>
              </a:ext>
            </a:extLst>
          </a:blip>
          <a:srcRect t="15046" b="10254"/>
          <a:stretch/>
        </p:blipFill>
        <p:spPr>
          <a:xfrm>
            <a:off x="4847138" y="128079"/>
            <a:ext cx="1366454" cy="2219218"/>
          </a:xfrm>
          <a:prstGeom prst="rect">
            <a:avLst/>
          </a:prstGeom>
        </p:spPr>
      </p:pic>
      <p:pic>
        <p:nvPicPr>
          <p:cNvPr id="14" name="Immagine 13" descr="Immagine che contiene testo, schermata, persona, Gomito&#10;&#10;Il contenuto generato dall'IA potrebbe non essere corretto.">
            <a:extLst>
              <a:ext uri="{FF2B5EF4-FFF2-40B4-BE49-F238E27FC236}">
                <a16:creationId xmlns:a16="http://schemas.microsoft.com/office/drawing/2014/main" id="{4E2B1EA9-0046-3CF8-7901-D34BF839ED23}"/>
              </a:ext>
            </a:extLst>
          </p:cNvPr>
          <p:cNvPicPr>
            <a:picLocks noChangeAspect="1"/>
          </p:cNvPicPr>
          <p:nvPr/>
        </p:nvPicPr>
        <p:blipFill>
          <a:blip r:embed="rId11" cstate="print">
            <a:extLst>
              <a:ext uri="{28A0092B-C50C-407E-A947-70E740481C1C}">
                <a14:useLocalDpi xmlns:a14="http://schemas.microsoft.com/office/drawing/2010/main" val="0"/>
              </a:ext>
            </a:extLst>
          </a:blip>
          <a:srcRect t="14206" b="9967"/>
          <a:stretch/>
        </p:blipFill>
        <p:spPr>
          <a:xfrm>
            <a:off x="5638241" y="1531620"/>
            <a:ext cx="1389681" cy="2291023"/>
          </a:xfrm>
          <a:prstGeom prst="rect">
            <a:avLst/>
          </a:prstGeom>
        </p:spPr>
      </p:pic>
    </p:spTree>
    <p:extLst>
      <p:ext uri="{BB962C8B-B14F-4D97-AF65-F5344CB8AC3E}">
        <p14:creationId xmlns:p14="http://schemas.microsoft.com/office/powerpoint/2010/main" val="102635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E20EE-B670-D5E0-2687-1E08C1DEC513}"/>
            </a:ext>
          </a:extLst>
        </p:cNvPr>
        <p:cNvGrpSpPr/>
        <p:nvPr/>
      </p:nvGrpSpPr>
      <p:grpSpPr>
        <a:xfrm>
          <a:off x="0" y="0"/>
          <a:ext cx="0" cy="0"/>
          <a:chOff x="0" y="0"/>
          <a:chExt cx="0" cy="0"/>
        </a:xfrm>
      </p:grpSpPr>
      <p:pic>
        <p:nvPicPr>
          <p:cNvPr id="8196" name="Picture 4" descr="1,400+ Woman Measuring Waist Stock Illustrations, Royalty-Free Vector  Graphics &amp; Clip Art - iStock | Senior woman measuring waist, Overweight  woman measuring waist, Mature woman measuring waist">
            <a:extLst>
              <a:ext uri="{FF2B5EF4-FFF2-40B4-BE49-F238E27FC236}">
                <a16:creationId xmlns:a16="http://schemas.microsoft.com/office/drawing/2014/main" id="{C3E46B2A-206A-7865-6517-C9E6AD9384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15" b="10941"/>
          <a:stretch/>
        </p:blipFill>
        <p:spPr bwMode="auto">
          <a:xfrm>
            <a:off x="6079960" y="2432554"/>
            <a:ext cx="2968348" cy="2368046"/>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Smiling boy child show muscles dream of becoming big and strong. Happy kid  imagine himself feeling strong and powerful. Vector illustration. 18776893  Vector Art at Vecteezy">
            <a:extLst>
              <a:ext uri="{FF2B5EF4-FFF2-40B4-BE49-F238E27FC236}">
                <a16:creationId xmlns:a16="http://schemas.microsoft.com/office/drawing/2014/main" id="{B22892C5-F40D-ADEC-C2CA-AA7037A685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2521" y="345114"/>
            <a:ext cx="2873616" cy="1915744"/>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50DF9F4-42F9-BD80-75D1-6466D33EF1C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C5FDD10-72C6-68E7-DCAE-8033451B485B}"/>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8F80ECC-716C-E6F9-4CFE-6FBFEDE27E5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4EDFBDA-FF84-1778-769E-905E34E115D1}"/>
              </a:ext>
            </a:extLst>
          </p:cNvPr>
          <p:cNvPicPr/>
          <p:nvPr/>
        </p:nvPicPr>
        <p:blipFill>
          <a:blip r:embed="rId6"/>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3BB588A-30A6-CF77-FB7E-231E272C27A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E7FD2FB-6125-D494-6DFC-9303EDE9C56D}"/>
              </a:ext>
            </a:extLst>
          </p:cNvPr>
          <p:cNvSpPr txBox="1"/>
          <p:nvPr/>
        </p:nvSpPr>
        <p:spPr>
          <a:xfrm>
            <a:off x="872930" y="1086957"/>
            <a:ext cx="5628880"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Kızlar: ince, pürüzsüz bir cilt, orantılı kıvrımlar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Erkekler: kaslılık, güç, yağsızlık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Farklı basınç, aynı riskler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Erkeklerde yeni ortaya çıkan bir bozukluk olarak bigoreksiya!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CFC8AB3-00AE-E257-C31F-29ED105211C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dirty="0">
                <a:solidFill>
                  <a:srgbClr val="E98E24"/>
                </a:solidFill>
                <a:latin typeface="Coolvetica"/>
              </a:rPr>
              <a:t>Erkekler ve Kızlar: Farklı Baskılar</a:t>
            </a:r>
            <a:endParaRPr lang="en-US" sz="2800" b="0" u="none" strike="noStrike" dirty="0">
              <a:solidFill>
                <a:srgbClr val="E98E24"/>
              </a:solidFill>
              <a:uFillTx/>
              <a:latin typeface="Coolvetica"/>
            </a:endParaRPr>
          </a:p>
        </p:txBody>
      </p:sp>
    </p:spTree>
    <p:extLst>
      <p:ext uri="{BB962C8B-B14F-4D97-AF65-F5344CB8AC3E}">
        <p14:creationId xmlns:p14="http://schemas.microsoft.com/office/powerpoint/2010/main" val="2748208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6403B-6584-9635-78BD-31293D19F19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75A1F3B-76E6-02A6-B478-106ADBB83F2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FD8C0DB8-3592-2B57-FC5E-38B0C4C25BBB}"/>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EF32A5B-1647-7D3C-8025-F43FFBE0E20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E1488E50-D3B6-8DDE-0B7E-A8A984DDAE2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8B76B3F-9B33-C229-2624-1B6558636D1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F7B5C9BF-2BC6-28E5-DE7A-DC54023BF5A2}"/>
              </a:ext>
            </a:extLst>
          </p:cNvPr>
          <p:cNvSpPr txBox="1"/>
          <p:nvPr/>
        </p:nvSpPr>
        <p:spPr>
          <a:xfrm>
            <a:off x="856980" y="1086956"/>
            <a:ext cx="6711262" cy="2973211"/>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Genellikle 'uyumsuz</a:t>
            </a: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 olarak deneyimlenen hızlı bedensel değişiklikler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Beden aracılığıyla da kimlik inşası</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Karşılaştırmayı artırır, hayal kırıklığına karşı toleransı azaltır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Bir 'savaş alanı' olarak beden</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A454907A-6F6B-2399-D80C-9F1B92A982D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Ergenlik Dönemi: Kimlik ve Beden Fırtınası</a:t>
            </a:r>
          </a:p>
        </p:txBody>
      </p:sp>
      <p:pic>
        <p:nvPicPr>
          <p:cNvPr id="9218" name="Picture 2" descr="120+ Body Dysmorphia Stock Illustrations, Royalty-Free Vector Graphics &amp;  Clip Art - iStock | Male body dysmorphia, Body dysmorphia man">
            <a:extLst>
              <a:ext uri="{FF2B5EF4-FFF2-40B4-BE49-F238E27FC236}">
                <a16:creationId xmlns:a16="http://schemas.microsoft.com/office/drawing/2014/main" id="{869E99DD-BD19-2FEE-2CD8-706340DF9DE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5400" y="2214"/>
            <a:ext cx="25146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732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46BF0-2BB1-832F-8A58-0DD03BB93C1D}"/>
            </a:ext>
          </a:extLst>
        </p:cNvPr>
        <p:cNvGrpSpPr/>
        <p:nvPr/>
      </p:nvGrpSpPr>
      <p:grpSpPr>
        <a:xfrm>
          <a:off x="0" y="0"/>
          <a:ext cx="0" cy="0"/>
          <a:chOff x="0" y="0"/>
          <a:chExt cx="0" cy="0"/>
        </a:xfrm>
      </p:grpSpPr>
      <p:pic>
        <p:nvPicPr>
          <p:cNvPr id="10242" name="Picture 2" descr="50 Gym Quotes to Keep You Motivated During Workouts 2025">
            <a:extLst>
              <a:ext uri="{FF2B5EF4-FFF2-40B4-BE49-F238E27FC236}">
                <a16:creationId xmlns:a16="http://schemas.microsoft.com/office/drawing/2014/main" id="{D16A3FFE-8CED-1ED2-C098-CD822523D9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8707" y="1386917"/>
            <a:ext cx="5184030" cy="2903057"/>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2990CCD6-DFEC-E6DC-9534-D04F7BBD67B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704E4F4A-DB30-037C-06CB-8A16D113D28E}"/>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41D9BED-6171-B0DA-9DA7-FA841A002C8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47B9C538-7924-2193-8AF2-A127BD4D85B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664BF46-2DBC-AAA3-7CA6-F8DFD10E574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CF1CADD3-0BD4-381C-6E1B-A9369EA6F3EE}"/>
              </a:ext>
            </a:extLst>
          </p:cNvPr>
          <p:cNvSpPr txBox="1"/>
          <p:nvPr/>
        </p:nvSpPr>
        <p:spPr>
          <a:xfrm>
            <a:off x="856980" y="1086956"/>
            <a:ext cx="3619327" cy="3483931"/>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Egzersiz yapmak her zaman iyidir' → her zaman doğru değildir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Sağlık ve görünüm arasındaki örtüşme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Estetik sağlık olarak satılıyor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Acı yoksa kazanç da yok': zihinsel bir tuzak</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73FB6529-28E5-DFE0-A5C2-B6725851E575}"/>
              </a:ext>
            </a:extLst>
          </p:cNvPr>
          <p:cNvSpPr txBox="1"/>
          <p:nvPr/>
        </p:nvSpPr>
        <p:spPr>
          <a:xfrm>
            <a:off x="609599" y="497514"/>
            <a:ext cx="954981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Fitness ve Vücut Dismorfisi: Yanlış Mesaj Riski</a:t>
            </a:r>
          </a:p>
        </p:txBody>
      </p:sp>
    </p:spTree>
    <p:extLst>
      <p:ext uri="{BB962C8B-B14F-4D97-AF65-F5344CB8AC3E}">
        <p14:creationId xmlns:p14="http://schemas.microsoft.com/office/powerpoint/2010/main" val="515310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94FB0-E131-B6F4-738D-CC0F58968C2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8373424-5F81-7893-7997-5C1E8E6B42A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2939E65-5A9C-3801-CFA5-9D302B9B460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1966B70-76AD-05FE-8515-C327D84B853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0671D90-6CF9-A435-CE8B-FAEA08E19CA0}"/>
              </a:ext>
            </a:extLst>
          </p:cNvPr>
          <p:cNvPicPr/>
          <p:nvPr/>
        </p:nvPicPr>
        <p:blipFill>
          <a:blip r:embed="rId4"/>
          <a:stretch/>
        </p:blipFill>
        <p:spPr>
          <a:xfrm>
            <a:off x="8109000" y="5182560"/>
            <a:ext cx="1622880" cy="361440"/>
          </a:xfrm>
          <a:prstGeom prst="rect">
            <a:avLst/>
          </a:prstGeom>
          <a:noFill/>
          <a:ln w="0">
            <a:noFill/>
          </a:ln>
        </p:spPr>
      </p:pic>
      <p:sp>
        <p:nvSpPr>
          <p:cNvPr id="2" name="CuadroTexto 22">
            <a:extLst>
              <a:ext uri="{FF2B5EF4-FFF2-40B4-BE49-F238E27FC236}">
                <a16:creationId xmlns:a16="http://schemas.microsoft.com/office/drawing/2014/main" id="{D3DE430F-46CB-40BC-CD6B-29DF6856D12E}"/>
              </a:ext>
            </a:extLst>
          </p:cNvPr>
          <p:cNvSpPr txBox="1"/>
          <p:nvPr/>
        </p:nvSpPr>
        <p:spPr>
          <a:xfrm>
            <a:off x="5311875" y="1636858"/>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BI Bozukluğu Nasıl Anlaşılır?</a:t>
            </a:r>
            <a:endParaRPr lang="en-US" sz="3600" b="0" u="none" strike="noStrike" dirty="0">
              <a:solidFill>
                <a:srgbClr val="E98E24"/>
              </a:solidFill>
              <a:uFillTx/>
              <a:latin typeface="Coolvetica"/>
            </a:endParaRPr>
          </a:p>
        </p:txBody>
      </p:sp>
      <p:sp>
        <p:nvSpPr>
          <p:cNvPr id="3" name="CuadroTexto 22">
            <a:extLst>
              <a:ext uri="{FF2B5EF4-FFF2-40B4-BE49-F238E27FC236}">
                <a16:creationId xmlns:a16="http://schemas.microsoft.com/office/drawing/2014/main" id="{8D56ACA0-C25C-DB6B-B1CE-308A90013FC8}"/>
              </a:ext>
            </a:extLst>
          </p:cNvPr>
          <p:cNvSpPr txBox="1"/>
          <p:nvPr/>
        </p:nvSpPr>
        <p:spPr>
          <a:xfrm>
            <a:off x="428624" y="-115983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Rahatsızlık Gözünüzün Önüne Geldiğinde</a:t>
            </a:r>
          </a:p>
        </p:txBody>
      </p:sp>
    </p:spTree>
    <p:extLst>
      <p:ext uri="{BB962C8B-B14F-4D97-AF65-F5344CB8AC3E}">
        <p14:creationId xmlns:p14="http://schemas.microsoft.com/office/powerpoint/2010/main" val="2397779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79B4D-67B5-C0B6-F3EE-27AE02CFC826}"/>
            </a:ext>
          </a:extLst>
        </p:cNvPr>
        <p:cNvGrpSpPr/>
        <p:nvPr/>
      </p:nvGrpSpPr>
      <p:grpSpPr>
        <a:xfrm>
          <a:off x="0" y="0"/>
          <a:ext cx="0" cy="0"/>
          <a:chOff x="0" y="0"/>
          <a:chExt cx="0" cy="0"/>
        </a:xfrm>
      </p:grpSpPr>
      <p:pic>
        <p:nvPicPr>
          <p:cNvPr id="1028" name="Picture 4" descr="People look in mirror. Cartoon characters seeing reflections">
            <a:extLst>
              <a:ext uri="{FF2B5EF4-FFF2-40B4-BE49-F238E27FC236}">
                <a16:creationId xmlns:a16="http://schemas.microsoft.com/office/drawing/2014/main" id="{140A5E3A-82FE-55EA-DE4C-E9EAB7E7B69C}"/>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1227282" y="133830"/>
            <a:ext cx="7458075" cy="497205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C0E1740-71BC-7C48-0926-C0D1A03B3E4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E7E2D13C-79FE-3BA5-2BF8-1E82154AD478}"/>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F4876A-FA36-85DC-4BB4-F2D52FE7E75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C088FD0A-CC45-D416-6807-2CA4947233C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4137840-7D28-CE4B-8A2D-6F9B256247C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1BDEC54F-DA8B-0E52-F774-FDE15D464D5E}"/>
              </a:ext>
            </a:extLst>
          </p:cNvPr>
          <p:cNvSpPr txBox="1"/>
          <p:nvPr/>
        </p:nvSpPr>
        <p:spPr>
          <a:xfrm>
            <a:off x="856980" y="1086956"/>
            <a:ext cx="8193502" cy="2920923"/>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Beden imajının ne olduğunu ve nasıl etkilendiğini öğrenin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Beden İmajı (Bİ) bozukluğu ile mücadele eden gençleri tanıma, anlama ve uygun şekilde destekleme</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Neye bakacağınızı ve nasıl dinleyeceğinizi öğrenin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Yardıma ihtiyacı olan çocukları ne zaman ve nereye yönlendireceğinizi bilin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6E545BB8-D29F-0531-61B7-6E2B690939F0}"/>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Öğrenme Hedefleri</a:t>
            </a:r>
          </a:p>
        </p:txBody>
      </p:sp>
    </p:spTree>
    <p:extLst>
      <p:ext uri="{BB962C8B-B14F-4D97-AF65-F5344CB8AC3E}">
        <p14:creationId xmlns:p14="http://schemas.microsoft.com/office/powerpoint/2010/main" val="3030702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36F12-098E-8D1E-3497-1F2785A9F2FF}"/>
            </a:ext>
          </a:extLst>
        </p:cNvPr>
        <p:cNvGrpSpPr/>
        <p:nvPr/>
      </p:nvGrpSpPr>
      <p:grpSpPr>
        <a:xfrm>
          <a:off x="0" y="0"/>
          <a:ext cx="0" cy="0"/>
          <a:chOff x="0" y="0"/>
          <a:chExt cx="0" cy="0"/>
        </a:xfrm>
      </p:grpSpPr>
      <p:pic>
        <p:nvPicPr>
          <p:cNvPr id="8" name="Immagine 7" descr="Immagine che contiene disegno, clipart, illustrazione, schizzo&#10;&#10;Descrizione generata automaticamente">
            <a:extLst>
              <a:ext uri="{FF2B5EF4-FFF2-40B4-BE49-F238E27FC236}">
                <a16:creationId xmlns:a16="http://schemas.microsoft.com/office/drawing/2014/main" id="{4EA2F640-5B9F-4054-7968-091AE331B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8558" y="196337"/>
            <a:ext cx="3236906" cy="5277875"/>
          </a:xfrm>
          <a:prstGeom prst="rect">
            <a:avLst/>
          </a:prstGeom>
        </p:spPr>
      </p:pic>
      <p:sp>
        <p:nvSpPr>
          <p:cNvPr id="18" name="Rectángulo 17">
            <a:extLst>
              <a:ext uri="{FF2B5EF4-FFF2-40B4-BE49-F238E27FC236}">
                <a16:creationId xmlns:a16="http://schemas.microsoft.com/office/drawing/2014/main" id="{815ED29B-656B-3863-83CF-912A6F57FFB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FC869B7-C6C5-E866-603C-EFE9A9ADD8E6}"/>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827B6D4-7BEA-61D8-D047-F66D19B08FE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F0DAF33-1003-2CEB-8A58-F21ECEA73909}"/>
              </a:ext>
            </a:extLst>
          </p:cNvPr>
          <p:cNvPicPr/>
          <p:nvPr/>
        </p:nvPicPr>
        <p:blipFill>
          <a:blip r:embed="rId5"/>
          <a:stretch/>
        </p:blipFill>
        <p:spPr>
          <a:xfrm>
            <a:off x="8109000" y="5182560"/>
            <a:ext cx="1622880" cy="361440"/>
          </a:xfrm>
          <a:prstGeom prst="rect">
            <a:avLst/>
          </a:prstGeom>
          <a:noFill/>
          <a:ln w="0">
            <a:noFill/>
          </a:ln>
        </p:spPr>
      </p:pic>
      <p:sp>
        <p:nvSpPr>
          <p:cNvPr id="2" name="CuadroTexto 22">
            <a:extLst>
              <a:ext uri="{FF2B5EF4-FFF2-40B4-BE49-F238E27FC236}">
                <a16:creationId xmlns:a16="http://schemas.microsoft.com/office/drawing/2014/main" id="{BC204AF3-B713-02E7-46CE-AC2AB060754D}"/>
              </a:ext>
            </a:extLst>
          </p:cNvPr>
          <p:cNvSpPr txBox="1"/>
          <p:nvPr/>
        </p:nvSpPr>
        <p:spPr>
          <a:xfrm>
            <a:off x="5311875" y="1636858"/>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BI Bozukluğu Nasıl Anlaşılır?</a:t>
            </a:r>
            <a:endParaRPr lang="en-US" sz="3600" b="0" u="none" strike="noStrike" dirty="0">
              <a:solidFill>
                <a:srgbClr val="E98E24"/>
              </a:solidFill>
              <a:uFillTx/>
              <a:latin typeface="Coolvetica"/>
            </a:endParaRPr>
          </a:p>
        </p:txBody>
      </p:sp>
      <p:pic>
        <p:nvPicPr>
          <p:cNvPr id="5" name="Immagine 4">
            <a:extLst>
              <a:ext uri="{FF2B5EF4-FFF2-40B4-BE49-F238E27FC236}">
                <a16:creationId xmlns:a16="http://schemas.microsoft.com/office/drawing/2014/main" id="{EA8A4C3A-ED98-FEFE-B673-18F8BB09A12D}"/>
              </a:ext>
            </a:extLst>
          </p:cNvPr>
          <p:cNvPicPr>
            <a:picLocks noChangeAspect="1"/>
          </p:cNvPicPr>
          <p:nvPr/>
        </p:nvPicPr>
        <p:blipFill>
          <a:blip r:embed="rId6"/>
          <a:stretch>
            <a:fillRect/>
          </a:stretch>
        </p:blipFill>
        <p:spPr>
          <a:xfrm>
            <a:off x="-4942672" y="802314"/>
            <a:ext cx="2726266" cy="3505200"/>
          </a:xfrm>
          <a:prstGeom prst="rect">
            <a:avLst/>
          </a:prstGeom>
        </p:spPr>
      </p:pic>
      <p:pic>
        <p:nvPicPr>
          <p:cNvPr id="7" name="Immagine 6" descr="Immagine che contiene persona, cielo, Viso umano, Fast food&#10;&#10;Il contenuto generato dall'IA potrebbe non essere corretto.">
            <a:extLst>
              <a:ext uri="{FF2B5EF4-FFF2-40B4-BE49-F238E27FC236}">
                <a16:creationId xmlns:a16="http://schemas.microsoft.com/office/drawing/2014/main" id="{6797FE07-CBFE-F04D-AAD0-0C9A3751C4AC}"/>
              </a:ext>
            </a:extLst>
          </p:cNvPr>
          <p:cNvPicPr>
            <a:picLocks noChangeAspect="1"/>
          </p:cNvPicPr>
          <p:nvPr/>
        </p:nvPicPr>
        <p:blipFill>
          <a:blip r:embed="rId7"/>
          <a:stretch>
            <a:fillRect/>
          </a:stretch>
        </p:blipFill>
        <p:spPr>
          <a:xfrm>
            <a:off x="13067468" y="802314"/>
            <a:ext cx="2755929" cy="3505200"/>
          </a:xfrm>
          <a:prstGeom prst="rect">
            <a:avLst/>
          </a:prstGeom>
        </p:spPr>
      </p:pic>
      <p:sp>
        <p:nvSpPr>
          <p:cNvPr id="3" name="CuadroTexto 22">
            <a:extLst>
              <a:ext uri="{FF2B5EF4-FFF2-40B4-BE49-F238E27FC236}">
                <a16:creationId xmlns:a16="http://schemas.microsoft.com/office/drawing/2014/main" id="{2587EFE4-3766-55DD-1E65-2CD250A0470C}"/>
              </a:ext>
            </a:extLst>
          </p:cNvPr>
          <p:cNvSpPr txBox="1"/>
          <p:nvPr/>
        </p:nvSpPr>
        <p:spPr>
          <a:xfrm>
            <a:off x="428624" y="-115983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Rahatsızlık Gözünüzün Önüne Geldiğinde</a:t>
            </a:r>
          </a:p>
        </p:txBody>
      </p:sp>
      <p:sp>
        <p:nvSpPr>
          <p:cNvPr id="6" name="CuadroTexto 23">
            <a:extLst>
              <a:ext uri="{FF2B5EF4-FFF2-40B4-BE49-F238E27FC236}">
                <a16:creationId xmlns:a16="http://schemas.microsoft.com/office/drawing/2014/main" id="{8BC0F004-FB04-AD2B-7214-DB3A8C2C7178}"/>
              </a:ext>
            </a:extLst>
          </p:cNvPr>
          <p:cNvSpPr txBox="1"/>
          <p:nvPr/>
        </p:nvSpPr>
        <p:spPr>
          <a:xfrm>
            <a:off x="856980" y="5794830"/>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17 yaşında, gözle görülür şekilde zayıf</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Günlük egzersiz, karbonhidrat yok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Gururla konuşuyor: "Ben kararlıyım"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Aile endişeli ama çaresiz</a:t>
            </a:r>
            <a:endParaRPr lang="en-US" sz="2400" b="0" u="none" strike="noStrike" dirty="0">
              <a:solidFill>
                <a:srgbClr val="000000"/>
              </a:solidFill>
              <a:uFillTx/>
              <a:latin typeface="Coolvetica"/>
            </a:endParaRPr>
          </a:p>
        </p:txBody>
      </p:sp>
    </p:spTree>
    <p:extLst>
      <p:ext uri="{BB962C8B-B14F-4D97-AF65-F5344CB8AC3E}">
        <p14:creationId xmlns:p14="http://schemas.microsoft.com/office/powerpoint/2010/main" val="12536585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20382-1202-5365-4269-0758165E824F}"/>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E8525E5-82FA-D085-8407-65B8FC1F1E4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CE91E3A-F8EE-6CEC-A147-53CE450C926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3DE86CD-F884-E66E-6EEF-B0086B2B3B6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2099B57-045A-691C-5356-D1341D24A8AC}"/>
              </a:ext>
            </a:extLst>
          </p:cNvPr>
          <p:cNvPicPr/>
          <p:nvPr/>
        </p:nvPicPr>
        <p:blipFill>
          <a:blip r:embed="rId4"/>
          <a:stretch/>
        </p:blipFill>
        <p:spPr>
          <a:xfrm>
            <a:off x="8109000" y="5182560"/>
            <a:ext cx="1622880" cy="361440"/>
          </a:xfrm>
          <a:prstGeom prst="rect">
            <a:avLst/>
          </a:prstGeom>
          <a:noFill/>
          <a:ln w="0">
            <a:noFill/>
          </a:ln>
        </p:spPr>
      </p:pic>
      <p:pic>
        <p:nvPicPr>
          <p:cNvPr id="5" name="Immagine 4">
            <a:extLst>
              <a:ext uri="{FF2B5EF4-FFF2-40B4-BE49-F238E27FC236}">
                <a16:creationId xmlns:a16="http://schemas.microsoft.com/office/drawing/2014/main" id="{CE827011-6995-D4C2-E5D4-71B33E9B3A2E}"/>
              </a:ext>
            </a:extLst>
          </p:cNvPr>
          <p:cNvPicPr>
            <a:picLocks noChangeAspect="1"/>
          </p:cNvPicPr>
          <p:nvPr/>
        </p:nvPicPr>
        <p:blipFill>
          <a:blip r:embed="rId5"/>
          <a:stretch>
            <a:fillRect/>
          </a:stretch>
        </p:blipFill>
        <p:spPr>
          <a:xfrm>
            <a:off x="-4942672" y="802314"/>
            <a:ext cx="2726266" cy="3505200"/>
          </a:xfrm>
          <a:prstGeom prst="rect">
            <a:avLst/>
          </a:prstGeom>
        </p:spPr>
      </p:pic>
      <p:sp>
        <p:nvSpPr>
          <p:cNvPr id="23" name="CuadroTexto 22">
            <a:extLst>
              <a:ext uri="{FF2B5EF4-FFF2-40B4-BE49-F238E27FC236}">
                <a16:creationId xmlns:a16="http://schemas.microsoft.com/office/drawing/2014/main" id="{3116C5A5-DC41-93DC-DA20-3914B7F74B8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Rahatsızlık Gözünüzün Önüne Geldiğinde</a:t>
            </a:r>
          </a:p>
        </p:txBody>
      </p:sp>
      <p:sp>
        <p:nvSpPr>
          <p:cNvPr id="24" name="CuadroTexto 23">
            <a:extLst>
              <a:ext uri="{FF2B5EF4-FFF2-40B4-BE49-F238E27FC236}">
                <a16:creationId xmlns:a16="http://schemas.microsoft.com/office/drawing/2014/main" id="{4F2594AB-5C42-AD4E-FD9F-5FABAA9D2282}"/>
              </a:ext>
            </a:extLst>
          </p:cNvPr>
          <p:cNvSpPr txBox="1"/>
          <p:nvPr/>
        </p:nvSpPr>
        <p:spPr>
          <a:xfrm>
            <a:off x="856980" y="1086956"/>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17 yaşında, gözle görülür şekilde zayıf</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Günlük egzersiz, karbonhidrat yok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Gururla konuşuyor: "Ben kararlıyım"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Aile endişeli ama çaresiz</a:t>
            </a:r>
            <a:endParaRPr lang="en-US" sz="2400" b="0" u="none" strike="noStrike" dirty="0">
              <a:solidFill>
                <a:srgbClr val="000000"/>
              </a:solidFill>
              <a:uFillTx/>
              <a:latin typeface="Coolvetica"/>
            </a:endParaRPr>
          </a:p>
        </p:txBody>
      </p:sp>
      <p:sp>
        <p:nvSpPr>
          <p:cNvPr id="6" name="CuadroTexto 22">
            <a:extLst>
              <a:ext uri="{FF2B5EF4-FFF2-40B4-BE49-F238E27FC236}">
                <a16:creationId xmlns:a16="http://schemas.microsoft.com/office/drawing/2014/main" id="{4A66C836-A38E-876E-59CB-B91E8D4FD962}"/>
              </a:ext>
            </a:extLst>
          </p:cNvPr>
          <p:cNvSpPr txBox="1"/>
          <p:nvPr/>
        </p:nvSpPr>
        <p:spPr>
          <a:xfrm>
            <a:off x="5040000" y="-1100061"/>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Kas Bir Hapishaneye Dönüştüğünde</a:t>
            </a:r>
          </a:p>
        </p:txBody>
      </p:sp>
      <p:sp>
        <p:nvSpPr>
          <p:cNvPr id="9" name="CuadroTexto 23">
            <a:extLst>
              <a:ext uri="{FF2B5EF4-FFF2-40B4-BE49-F238E27FC236}">
                <a16:creationId xmlns:a16="http://schemas.microsoft.com/office/drawing/2014/main" id="{6F350ED9-2358-3F70-C030-5ED2E06160FB}"/>
              </a:ext>
            </a:extLst>
          </p:cNvPr>
          <p:cNvSpPr txBox="1"/>
          <p:nvPr/>
        </p:nvSpPr>
        <p:spPr>
          <a:xfrm>
            <a:off x="3919379" y="5877585"/>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21 yaşında, spor salonunda saatler geçiriyor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Sadece "temiz" beslenir, proteinleri ve kcal'yi sayar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"Hafif" takviyeler ve </a:t>
            </a:r>
            <a:r>
              <a:rPr lang="en-US" sz="2400" b="0" u="none" strike="noStrike" dirty="0" err="1">
                <a:solidFill>
                  <a:srgbClr val="000000"/>
                </a:solidFill>
                <a:uFillTx/>
                <a:latin typeface="Coolvetica"/>
                <a:ea typeface="Microsoft YaHei"/>
              </a:rPr>
              <a:t>anabolikler </a:t>
            </a:r>
            <a:r>
              <a:rPr lang="en-US" sz="2400" b="0" u="none" strike="noStrike" dirty="0">
                <a:solidFill>
                  <a:srgbClr val="000000"/>
                </a:solidFill>
                <a:uFillTx/>
                <a:latin typeface="Coolvetica"/>
                <a:ea typeface="Microsoft YaHei"/>
              </a:rPr>
              <a:t>kullanır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Asla yeterince yaşlı hissetmez</a:t>
            </a:r>
            <a:endParaRPr lang="en-US" sz="2400" b="0" u="none" strike="noStrike" dirty="0">
              <a:solidFill>
                <a:srgbClr val="000000"/>
              </a:solidFill>
              <a:uFillTx/>
              <a:latin typeface="Coolvetica"/>
            </a:endParaRPr>
          </a:p>
        </p:txBody>
      </p:sp>
      <p:pic>
        <p:nvPicPr>
          <p:cNvPr id="3" name="Immagine 2" descr="Immagine che contiene disegno, clipart, illustrazione, schizzo&#10;&#10;Descrizione generata automaticamente">
            <a:extLst>
              <a:ext uri="{FF2B5EF4-FFF2-40B4-BE49-F238E27FC236}">
                <a16:creationId xmlns:a16="http://schemas.microsoft.com/office/drawing/2014/main" id="{6001081D-1FB5-E9F4-A820-AB2791CA41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3094" y="5697360"/>
            <a:ext cx="3236906" cy="5277875"/>
          </a:xfrm>
          <a:prstGeom prst="rect">
            <a:avLst/>
          </a:prstGeom>
        </p:spPr>
      </p:pic>
      <p:sp>
        <p:nvSpPr>
          <p:cNvPr id="4" name="CuadroTexto 22">
            <a:extLst>
              <a:ext uri="{FF2B5EF4-FFF2-40B4-BE49-F238E27FC236}">
                <a16:creationId xmlns:a16="http://schemas.microsoft.com/office/drawing/2014/main" id="{AB7F7724-EEE7-9F79-9FA6-5CA339334693}"/>
              </a:ext>
            </a:extLst>
          </p:cNvPr>
          <p:cNvSpPr txBox="1"/>
          <p:nvPr/>
        </p:nvSpPr>
        <p:spPr>
          <a:xfrm>
            <a:off x="5446411" y="7137881"/>
            <a:ext cx="3188278" cy="1836111"/>
          </a:xfrm>
          <a:prstGeom prst="rect">
            <a:avLst/>
          </a:prstGeom>
          <a:noFill/>
          <a:ln w="0">
            <a:noFill/>
          </a:ln>
        </p:spPr>
        <p:txBody>
          <a:bodyPr lIns="90000" tIns="45000" rIns="90000" bIns="45000" anchor="t">
            <a:noAutofit/>
          </a:bodyPr>
          <a:lstStyle/>
          <a:p>
            <a:r>
              <a:rPr lang="en-US" sz="3600" dirty="0">
                <a:solidFill>
                  <a:srgbClr val="E98E24"/>
                </a:solidFill>
                <a:latin typeface="Coolvetica"/>
              </a:rPr>
              <a:t>BI Bozukluğu Nasıl Anlaşılır?</a:t>
            </a:r>
            <a:endParaRPr lang="en-US" sz="3600" b="0" u="none" strike="noStrike" dirty="0">
              <a:solidFill>
                <a:srgbClr val="E98E24"/>
              </a:solidFill>
              <a:uFillTx/>
              <a:latin typeface="Coolvetica"/>
            </a:endParaRPr>
          </a:p>
        </p:txBody>
      </p:sp>
      <p:pic>
        <p:nvPicPr>
          <p:cNvPr id="2" name="Immagine 1" descr="Immagine che contiene vestiti, persona, maglione, capispalla&#10;&#10;Il contenuto generato dall'IA potrebbe non essere corretto.">
            <a:extLst>
              <a:ext uri="{FF2B5EF4-FFF2-40B4-BE49-F238E27FC236}">
                <a16:creationId xmlns:a16="http://schemas.microsoft.com/office/drawing/2014/main" id="{9949D83A-BC83-EDE4-3A09-714CE1564EE4}"/>
              </a:ext>
            </a:extLst>
          </p:cNvPr>
          <p:cNvPicPr>
            <a:picLocks noChangeAspect="1"/>
          </p:cNvPicPr>
          <p:nvPr/>
        </p:nvPicPr>
        <p:blipFill>
          <a:blip r:embed="rId7"/>
          <a:stretch>
            <a:fillRect/>
          </a:stretch>
        </p:blipFill>
        <p:spPr>
          <a:xfrm>
            <a:off x="6828593" y="386538"/>
            <a:ext cx="2628666" cy="3942999"/>
          </a:xfrm>
          <a:prstGeom prst="rect">
            <a:avLst/>
          </a:prstGeom>
        </p:spPr>
      </p:pic>
      <p:sp>
        <p:nvSpPr>
          <p:cNvPr id="8" name="CasellaDiTesto 7">
            <a:extLst>
              <a:ext uri="{FF2B5EF4-FFF2-40B4-BE49-F238E27FC236}">
                <a16:creationId xmlns:a16="http://schemas.microsoft.com/office/drawing/2014/main" id="{836D9925-250E-E2B6-12D1-44815FB5C19B}"/>
              </a:ext>
            </a:extLst>
          </p:cNvPr>
          <p:cNvSpPr txBox="1"/>
          <p:nvPr/>
        </p:nvSpPr>
        <p:spPr>
          <a:xfrm>
            <a:off x="7081451" y="4072470"/>
            <a:ext cx="1238693" cy="461665"/>
          </a:xfrm>
          <a:prstGeom prst="rect">
            <a:avLst/>
          </a:prstGeom>
          <a:solidFill>
            <a:schemeClr val="bg1"/>
          </a:solidFill>
          <a:ln>
            <a:solidFill>
              <a:schemeClr val="tx1"/>
            </a:solidFill>
          </a:ln>
        </p:spPr>
        <p:txBody>
          <a:bodyPr wrap="square" rtlCol="0">
            <a:spAutoFit/>
          </a:bodyPr>
          <a:lstStyle/>
          <a:p>
            <a:pPr algn="ctr"/>
            <a:r>
              <a:rPr lang="it-IT" sz="2400" dirty="0">
                <a:latin typeface="Coolvetica"/>
              </a:rPr>
              <a:t>Sofya</a:t>
            </a:r>
            <a:endParaRPr lang="it-IT" dirty="0">
              <a:latin typeface="Coolvetica"/>
            </a:endParaRPr>
          </a:p>
        </p:txBody>
      </p:sp>
    </p:spTree>
    <p:extLst>
      <p:ext uri="{BB962C8B-B14F-4D97-AF65-F5344CB8AC3E}">
        <p14:creationId xmlns:p14="http://schemas.microsoft.com/office/powerpoint/2010/main" val="1764248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E563B-7F21-5601-5508-8D1F7AFF66C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5560FD6-27AC-1D5B-C145-57D24CA1B12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79306B8D-7803-98C5-0B52-3AF861D3327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D462CE0-CD15-E5BF-E8EC-050B27BF45E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8372D6B-6D8F-7BFA-B544-EFA71B2FA966}"/>
              </a:ext>
            </a:extLst>
          </p:cNvPr>
          <p:cNvPicPr/>
          <p:nvPr/>
        </p:nvPicPr>
        <p:blipFill>
          <a:blip r:embed="rId4"/>
          <a:stretch/>
        </p:blipFill>
        <p:spPr>
          <a:xfrm>
            <a:off x="8109000" y="5182560"/>
            <a:ext cx="1622880" cy="361440"/>
          </a:xfrm>
          <a:prstGeom prst="rect">
            <a:avLst/>
          </a:prstGeom>
          <a:noFill/>
          <a:ln w="0">
            <a:noFill/>
          </a:ln>
        </p:spPr>
      </p:pic>
      <p:pic>
        <p:nvPicPr>
          <p:cNvPr id="7" name="Immagine 6" descr="Immagine che contiene persona, cielo, Viso umano, Fast food&#10;&#10;Il contenuto generato dall'IA potrebbe non essere corretto.">
            <a:extLst>
              <a:ext uri="{FF2B5EF4-FFF2-40B4-BE49-F238E27FC236}">
                <a16:creationId xmlns:a16="http://schemas.microsoft.com/office/drawing/2014/main" id="{C4B06CE1-0BAB-D797-9368-1EB60D019325}"/>
              </a:ext>
            </a:extLst>
          </p:cNvPr>
          <p:cNvPicPr>
            <a:picLocks noChangeAspect="1"/>
          </p:cNvPicPr>
          <p:nvPr/>
        </p:nvPicPr>
        <p:blipFill>
          <a:blip r:embed="rId5"/>
          <a:stretch>
            <a:fillRect/>
          </a:stretch>
        </p:blipFill>
        <p:spPr>
          <a:xfrm>
            <a:off x="11857793" y="810726"/>
            <a:ext cx="2755929" cy="3505200"/>
          </a:xfrm>
          <a:prstGeom prst="rect">
            <a:avLst/>
          </a:prstGeom>
        </p:spPr>
      </p:pic>
      <p:sp>
        <p:nvSpPr>
          <p:cNvPr id="8" name="CuadroTexto 22">
            <a:extLst>
              <a:ext uri="{FF2B5EF4-FFF2-40B4-BE49-F238E27FC236}">
                <a16:creationId xmlns:a16="http://schemas.microsoft.com/office/drawing/2014/main" id="{9B3CEC5A-4DFE-E6F2-6E12-7DF095935B81}"/>
              </a:ext>
            </a:extLst>
          </p:cNvPr>
          <p:cNvSpPr txBox="1"/>
          <p:nvPr/>
        </p:nvSpPr>
        <p:spPr>
          <a:xfrm>
            <a:off x="5040000" y="438922"/>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Kas Bir Hapishaneye Dönüştüğünde</a:t>
            </a:r>
          </a:p>
        </p:txBody>
      </p:sp>
      <p:sp>
        <p:nvSpPr>
          <p:cNvPr id="9" name="CuadroTexto 23">
            <a:extLst>
              <a:ext uri="{FF2B5EF4-FFF2-40B4-BE49-F238E27FC236}">
                <a16:creationId xmlns:a16="http://schemas.microsoft.com/office/drawing/2014/main" id="{0F4198BA-8735-976E-29E1-1798DA010D2B}"/>
              </a:ext>
            </a:extLst>
          </p:cNvPr>
          <p:cNvSpPr txBox="1"/>
          <p:nvPr/>
        </p:nvSpPr>
        <p:spPr>
          <a:xfrm>
            <a:off x="3919379" y="1449941"/>
            <a:ext cx="5429520" cy="243729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21 yaşında, spor salonunda saatler geçiriyor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Sadece </a:t>
            </a:r>
            <a:r>
              <a:rPr lang="en-US" sz="2400" dirty="0">
                <a:solidFill>
                  <a:srgbClr val="000000"/>
                </a:solidFill>
                <a:latin typeface="Coolvetica"/>
                <a:ea typeface="Microsoft YaHei"/>
              </a:rPr>
              <a:t>'</a:t>
            </a:r>
            <a:r>
              <a:rPr lang="en-US" sz="2400" b="0" u="none" strike="noStrike" dirty="0">
                <a:solidFill>
                  <a:srgbClr val="000000"/>
                </a:solidFill>
                <a:uFillTx/>
                <a:latin typeface="Coolvetica"/>
                <a:ea typeface="Microsoft YaHei"/>
              </a:rPr>
              <a:t>sağlıklı' yiyecekler yer, proteinleri ve kalorileri sayar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'Hafif' takviyeler ve </a:t>
            </a:r>
            <a:r>
              <a:rPr lang="en-US" sz="2400" b="0" u="none" strike="noStrike" dirty="0" err="1">
                <a:solidFill>
                  <a:srgbClr val="000000"/>
                </a:solidFill>
                <a:uFillTx/>
                <a:latin typeface="Coolvetica"/>
                <a:ea typeface="Microsoft YaHei"/>
              </a:rPr>
              <a:t>anabolikler </a:t>
            </a:r>
            <a:r>
              <a:rPr lang="en-US" sz="2400" b="0" u="none" strike="noStrike" dirty="0">
                <a:solidFill>
                  <a:srgbClr val="000000"/>
                </a:solidFill>
                <a:uFillTx/>
                <a:latin typeface="Coolvetica"/>
                <a:ea typeface="Microsoft YaHei"/>
              </a:rPr>
              <a:t>kullanır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Asla yeterince güçlü hissetmez</a:t>
            </a:r>
            <a:endParaRPr lang="en-US" sz="2400" b="0" u="none" strike="noStrike" dirty="0">
              <a:solidFill>
                <a:srgbClr val="000000"/>
              </a:solidFill>
              <a:uFillTx/>
              <a:latin typeface="Coolvetica"/>
            </a:endParaRPr>
          </a:p>
        </p:txBody>
      </p:sp>
      <p:pic>
        <p:nvPicPr>
          <p:cNvPr id="2" name="Immagine 1" descr="Immagine che contiene muscolo, Petto, persona, Petto nudo&#10;&#10;Il contenuto generato dall'IA potrebbe non essere corretto.">
            <a:extLst>
              <a:ext uri="{FF2B5EF4-FFF2-40B4-BE49-F238E27FC236}">
                <a16:creationId xmlns:a16="http://schemas.microsoft.com/office/drawing/2014/main" id="{1F1EDC52-1AEB-905F-9934-69577FDAE7FC}"/>
              </a:ext>
            </a:extLst>
          </p:cNvPr>
          <p:cNvPicPr>
            <a:picLocks noChangeAspect="1"/>
          </p:cNvPicPr>
          <p:nvPr/>
        </p:nvPicPr>
        <p:blipFill>
          <a:blip r:embed="rId6"/>
          <a:stretch>
            <a:fillRect/>
          </a:stretch>
        </p:blipFill>
        <p:spPr>
          <a:xfrm>
            <a:off x="881415" y="760000"/>
            <a:ext cx="2370617" cy="3555925"/>
          </a:xfrm>
          <a:prstGeom prst="rect">
            <a:avLst/>
          </a:prstGeom>
        </p:spPr>
      </p:pic>
    </p:spTree>
    <p:extLst>
      <p:ext uri="{BB962C8B-B14F-4D97-AF65-F5344CB8AC3E}">
        <p14:creationId xmlns:p14="http://schemas.microsoft.com/office/powerpoint/2010/main" val="3931821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F21E7-2BF7-6B60-2F06-775396C7AE3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DA32BF1D-7468-374B-118F-F9441CEEC30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2D443D07-A9F6-B2EF-01B9-125BAED9742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E5BB454-3824-8C06-B6B9-05D65C3EE16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F60CF165-C616-25F9-07A4-BDAFC0F0C08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A0765C1-15F1-2326-45E8-CABB3667752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DFAFC0AC-872F-FC84-767C-5C20D06EF69D}"/>
              </a:ext>
            </a:extLst>
          </p:cNvPr>
          <p:cNvSpPr txBox="1"/>
          <p:nvPr/>
        </p:nvSpPr>
        <p:spPr>
          <a:xfrm>
            <a:off x="856980" y="1086957"/>
            <a:ext cx="5839961"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Saplantılı Kontrol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Duyguları düzenlemek için bedeni kullanmak</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Kararlılık gibi görünen düşük özgüven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Ağırlık/performansa bağlı kimlik</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76C52F71-772C-9B29-D6DB-7DD473C37DF1}"/>
              </a:ext>
            </a:extLst>
          </p:cNvPr>
          <p:cNvSpPr txBox="1"/>
          <p:nvPr/>
        </p:nvSpPr>
        <p:spPr>
          <a:xfrm>
            <a:off x="609598" y="497514"/>
            <a:ext cx="8651359"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Görünüşün Ardında Aynı Dinamik</a:t>
            </a:r>
          </a:p>
        </p:txBody>
      </p:sp>
      <p:pic>
        <p:nvPicPr>
          <p:cNvPr id="1026" name="Picture 2" descr="330+ Low Self Esteem Cartoon Stock Illustrations, Royalty-Free Vector  Graphics &amp; Clip Art - iStock">
            <a:extLst>
              <a:ext uri="{FF2B5EF4-FFF2-40B4-BE49-F238E27FC236}">
                <a16:creationId xmlns:a16="http://schemas.microsoft.com/office/drawing/2014/main" id="{74A2C6D4-9E56-18B9-E05B-5B0F992EBB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0474" y="1649653"/>
            <a:ext cx="3017051" cy="2371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13102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96C17-CE0E-9CE2-5E75-7DCAE6B714C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8ECD7D4-17A2-B2B8-EADA-9F43805DDA7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562FC106-586D-A203-48AF-19758517D33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716D925-528F-0879-E365-69AF05614B82}"/>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1A8AB291-7133-7557-4925-D8ABB7B5A548}"/>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0463DE9-0A03-B9F9-EF26-F46DAC85379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0F0E800F-FBEA-39DB-170B-CD7E60030ADD}"/>
              </a:ext>
            </a:extLst>
          </p:cNvPr>
          <p:cNvSpPr txBox="1"/>
          <p:nvPr/>
        </p:nvSpPr>
        <p:spPr>
          <a:xfrm>
            <a:off x="856980" y="1086956"/>
            <a:ext cx="3127646" cy="368643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Görünüşe göre 'normal' müşteriler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Sıkı ama </a:t>
            </a:r>
            <a:r>
              <a:rPr lang="en-US" sz="2400" dirty="0">
                <a:solidFill>
                  <a:srgbClr val="000000"/>
                </a:solidFill>
                <a:latin typeface="Coolvetica"/>
                <a:ea typeface="Microsoft YaHei"/>
              </a:rPr>
              <a:t>'</a:t>
            </a:r>
            <a:r>
              <a:rPr kumimoji="0" lang="en-US" sz="2400" b="0" i="0" u="none" strike="noStrike" kern="1200" cap="none" spc="0" normalizeH="0" baseline="0" noProof="0" dirty="0">
                <a:ln>
                  <a:noFill/>
                </a:ln>
                <a:solidFill>
                  <a:srgbClr val="000000"/>
                </a:solidFill>
                <a:effectLst/>
                <a:uLnTx/>
                <a:uFillTx/>
                <a:latin typeface="Coolvetica"/>
                <a:ea typeface="Microsoft YaHei"/>
              </a:rPr>
              <a:t>sağlıklı' eğitim</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Kontrollü diyet, ancak 'aşırıya kaçmadan'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İnce ve daha az görünür davranışlar</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0FE8DAC9-8398-2A7F-A8CD-A75770021676}"/>
              </a:ext>
            </a:extLst>
          </p:cNvPr>
          <p:cNvSpPr txBox="1"/>
          <p:nvPr/>
        </p:nvSpPr>
        <p:spPr>
          <a:xfrm>
            <a:off x="609599" y="497514"/>
            <a:ext cx="62110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Sessiz Bir Rahatsızlık</a:t>
            </a:r>
          </a:p>
        </p:txBody>
      </p:sp>
      <p:pic>
        <p:nvPicPr>
          <p:cNvPr id="2052" name="Picture 4" descr="Iceberg Cartoon Images – Browse 23,682 Stock Photos, Vectors, and Video |  Adobe Stock">
            <a:extLst>
              <a:ext uri="{FF2B5EF4-FFF2-40B4-BE49-F238E27FC236}">
                <a16:creationId xmlns:a16="http://schemas.microsoft.com/office/drawing/2014/main" id="{AB1ADE76-E87C-B7F5-E794-503BD58E2C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7026" y="600627"/>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399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817FD-8BBB-17FE-5367-E726014B6B5C}"/>
            </a:ext>
          </a:extLst>
        </p:cNvPr>
        <p:cNvGrpSpPr/>
        <p:nvPr/>
      </p:nvGrpSpPr>
      <p:grpSpPr>
        <a:xfrm>
          <a:off x="0" y="0"/>
          <a:ext cx="0" cy="0"/>
          <a:chOff x="0" y="0"/>
          <a:chExt cx="0" cy="0"/>
        </a:xfrm>
      </p:grpSpPr>
      <p:pic>
        <p:nvPicPr>
          <p:cNvPr id="3076" name="Picture 4" descr="Cartoon Halo Images - Free Download on Freepik">
            <a:extLst>
              <a:ext uri="{FF2B5EF4-FFF2-40B4-BE49-F238E27FC236}">
                <a16:creationId xmlns:a16="http://schemas.microsoft.com/office/drawing/2014/main" id="{7353D23E-D642-3446-6B3B-DB3DB8F18D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739" b="38548"/>
          <a:stretch/>
        </p:blipFill>
        <p:spPr bwMode="auto">
          <a:xfrm>
            <a:off x="6687795" y="802915"/>
            <a:ext cx="3250658" cy="61125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9,332 Balanced Diet Cartoon Royalty-Free Images, Stock Photos &amp; Pictures |  Shutterstock">
            <a:extLst>
              <a:ext uri="{FF2B5EF4-FFF2-40B4-BE49-F238E27FC236}">
                <a16:creationId xmlns:a16="http://schemas.microsoft.com/office/drawing/2014/main" id="{9B5FE141-5EA5-D50D-67E4-D8CD0B72BF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54"/>
          <a:stretch/>
        </p:blipFill>
        <p:spPr bwMode="auto">
          <a:xfrm>
            <a:off x="6734549" y="1474696"/>
            <a:ext cx="3203904" cy="2366782"/>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67384044-30A0-8A63-BAEE-AD3CF4D98A12}"/>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36C2C5C-6791-8205-C140-9A6E0B2790F0}"/>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9554B73-4DD1-3B09-368B-018131F78FC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C64520E-4622-AFF4-44F7-464B6A9395B3}"/>
              </a:ext>
            </a:extLst>
          </p:cNvPr>
          <p:cNvPicPr/>
          <p:nvPr/>
        </p:nvPicPr>
        <p:blipFill>
          <a:blip r:embed="rId6"/>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2804348-580F-509F-091E-7D70281193D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EABD227-187C-9B5C-96E2-94D580E0365F}"/>
              </a:ext>
            </a:extLst>
          </p:cNvPr>
          <p:cNvSpPr txBox="1"/>
          <p:nvPr/>
        </p:nvSpPr>
        <p:spPr>
          <a:xfrm>
            <a:off x="856980" y="1086957"/>
            <a:ext cx="6711262" cy="244001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"Sadece sağlıklı yiyecekler yiyorum" → ortoreksiya?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"Hile yapamam, kendimi kötü hissediyorum"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Gıda ile sosyal anlardan kaçınma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'Kontrolden çıkmış' bir yemekten sonra suçluluk hissetmek</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81D900C1-38B2-286F-A9D8-33C8CE96247C}"/>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Disiplin Maskesi Takan Takıntılar</a:t>
            </a:r>
          </a:p>
        </p:txBody>
      </p:sp>
    </p:spTree>
    <p:extLst>
      <p:ext uri="{BB962C8B-B14F-4D97-AF65-F5344CB8AC3E}">
        <p14:creationId xmlns:p14="http://schemas.microsoft.com/office/powerpoint/2010/main" val="1690868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9BB09-2C09-C428-FBE6-3D9B62D9D6D3}"/>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BA47801-D908-C1FB-A4F7-E21B57731E8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AE2F989-0F30-1FF9-9BE1-D381A733E47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F08DB9C-0F0D-06D5-7A9D-2D0E86ECD1D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E03CBBD-0CBF-EC1E-E694-7E7C613FD03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4368E00-3A5A-FF17-5AFB-A08BFB26CBF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5E9D3D8-9336-444D-0A93-8D515B70FBCD}"/>
              </a:ext>
            </a:extLst>
          </p:cNvPr>
          <p:cNvSpPr txBox="1"/>
          <p:nvPr/>
        </p:nvSpPr>
        <p:spPr>
          <a:xfrm>
            <a:off x="5470459" y="1259514"/>
            <a:ext cx="4261421" cy="3324767"/>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Ateş veya ağrı olsa bile eğitim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Bir günü kaçırırsanız öfke veya endişe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Takıntılı bir şekilde seans planlama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Aşırılıkları veya 'hataları</a:t>
            </a:r>
            <a:r>
              <a:rPr lang="en-US" sz="2400" dirty="0">
                <a:solidFill>
                  <a:srgbClr val="000000"/>
                </a:solidFill>
                <a:latin typeface="Coolvetica"/>
                <a:ea typeface="Microsoft YaHei"/>
              </a:rPr>
              <a:t>'</a:t>
            </a:r>
            <a:r>
              <a:rPr lang="en-US" sz="2400" b="0" u="none" strike="noStrike" dirty="0">
                <a:solidFill>
                  <a:srgbClr val="000000"/>
                </a:solidFill>
                <a:uFillTx/>
                <a:latin typeface="Coolvetica"/>
                <a:ea typeface="Microsoft YaHei"/>
              </a:rPr>
              <a:t> telafi etmek</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35C7B875-EFD0-E5DF-2F8B-D2335A76EA92}"/>
              </a:ext>
            </a:extLst>
          </p:cNvPr>
          <p:cNvSpPr txBox="1"/>
          <p:nvPr/>
        </p:nvSpPr>
        <p:spPr>
          <a:xfrm>
            <a:off x="609598" y="497514"/>
            <a:ext cx="8056419"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Fiziksel Aktivite Kompulsif Hale Geldiğinde</a:t>
            </a:r>
          </a:p>
        </p:txBody>
      </p:sp>
      <p:pic>
        <p:nvPicPr>
          <p:cNvPr id="4098" name="Picture 2" descr="21 Calendar Days Crossed Off Stock Videos, Footage, &amp; 4K Video Clips -  Getty Images">
            <a:extLst>
              <a:ext uri="{FF2B5EF4-FFF2-40B4-BE49-F238E27FC236}">
                <a16:creationId xmlns:a16="http://schemas.microsoft.com/office/drawing/2014/main" id="{5870D59D-6627-A2D8-B26D-B43760096B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230" y="1465086"/>
            <a:ext cx="4613479" cy="2595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4808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C993A-12EB-537F-FC5C-86B8E9640389}"/>
            </a:ext>
          </a:extLst>
        </p:cNvPr>
        <p:cNvGrpSpPr/>
        <p:nvPr/>
      </p:nvGrpSpPr>
      <p:grpSpPr>
        <a:xfrm>
          <a:off x="0" y="0"/>
          <a:ext cx="0" cy="0"/>
          <a:chOff x="0" y="0"/>
          <a:chExt cx="0" cy="0"/>
        </a:xfrm>
      </p:grpSpPr>
      <p:pic>
        <p:nvPicPr>
          <p:cNvPr id="5122" name="Picture 2" descr="880+ Weighing Scales Funny Stock Illustrations, Royalty-Free Vector  Graphics &amp; Clip Art - iStock">
            <a:extLst>
              <a:ext uri="{FF2B5EF4-FFF2-40B4-BE49-F238E27FC236}">
                <a16:creationId xmlns:a16="http://schemas.microsoft.com/office/drawing/2014/main" id="{88EAB4D9-502A-0AD9-FDB0-4A0A94C89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038" y="2308509"/>
            <a:ext cx="2183193" cy="205477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6D064FA5-C7EC-A217-CCB4-D0878E8A8FA6}"/>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3C30D62-30FD-BC4D-5BD8-09DB324BDEB8}"/>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7AD66964-F743-A926-3555-C4D98766E3E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FBA9B2F-0549-5A75-D148-67B0043ABE95}"/>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66F10BF-0056-16DB-5FE0-F74B4B967AC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C2F0A41-E212-9A96-BD0F-1882E80751AD}"/>
              </a:ext>
            </a:extLst>
          </p:cNvPr>
          <p:cNvSpPr txBox="1"/>
          <p:nvPr/>
        </p:nvSpPr>
        <p:spPr>
          <a:xfrm>
            <a:off x="457199" y="1086957"/>
            <a:ext cx="7111043" cy="229528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Obsesif vücut kontrolü</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Sık ölçümler (ağırlık, çevre ölçümleri)</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Aynanın karşısına geçmek veya spor salonunda selfie çekmek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Sayısal verilerle ilgili duygusal salınımlar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F301876-BFA6-6A07-4F0A-2A3B4BC66EB0}"/>
              </a:ext>
            </a:extLst>
          </p:cNvPr>
          <p:cNvSpPr txBox="1"/>
          <p:nvPr/>
        </p:nvSpPr>
        <p:spPr>
          <a:xfrm>
            <a:off x="609598" y="497514"/>
            <a:ext cx="7807037"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Ayna, Ölçekler, Ölçümler: Sürekli Kontrol</a:t>
            </a:r>
          </a:p>
        </p:txBody>
      </p:sp>
    </p:spTree>
    <p:extLst>
      <p:ext uri="{BB962C8B-B14F-4D97-AF65-F5344CB8AC3E}">
        <p14:creationId xmlns:p14="http://schemas.microsoft.com/office/powerpoint/2010/main" val="86951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ED313-05C8-F5DE-0774-A7AFA583B3C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201AE486-E566-AA87-8448-049B697C444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171509C-6654-BBF6-06A4-13A234984F8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D636B07-F1D5-E87E-CCAD-AA8BB834266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449DA8B6-C6D3-D8BA-A6BB-263822A14F1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A0D3F23-D33E-E5DB-E7CC-83FA7809E590}"/>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FD78C92D-B6EC-788F-FDEC-1827D116B4F9}"/>
              </a:ext>
            </a:extLst>
          </p:cNvPr>
          <p:cNvSpPr txBox="1"/>
          <p:nvPr/>
        </p:nvSpPr>
        <p:spPr>
          <a:xfrm>
            <a:off x="435678" y="1751488"/>
            <a:ext cx="6711262"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Kalori, adım, yağ sayımı için uygulama</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Akıllı saat ve giyilebilir fitness</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Esnekliği kaybetme eğilimi</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Güvenlik olarak izleme → atlarsa endişe</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FFC93473-DE06-525B-4087-CBAE35EACDE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Uygulamalar, Akıllı Saatler vb.: İzleme Bir Takıntı Haline Geldiğinde</a:t>
            </a:r>
          </a:p>
        </p:txBody>
      </p:sp>
      <p:pic>
        <p:nvPicPr>
          <p:cNvPr id="3" name="Picture 4" descr="1,600+ Smart Watch Cartoon Stock Photos, Pictures &amp; Royalty-Free Images -  iStock">
            <a:extLst>
              <a:ext uri="{FF2B5EF4-FFF2-40B4-BE49-F238E27FC236}">
                <a16:creationId xmlns:a16="http://schemas.microsoft.com/office/drawing/2014/main" id="{01F24E4A-73D6-D878-835B-C9BC603416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8092" y="1085424"/>
            <a:ext cx="3893788" cy="2235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914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1484E-D020-B666-AA23-4EE0D206622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58C28EA1-3ADB-6C0E-4148-AE4F0ABE3EB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1920C7D-756D-81FE-FDCE-C51550DF007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105F585-77EF-D12E-2688-F3B6D89ABFC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1D41F837-953A-8AAA-108A-1A131031B25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C42DE1C-96A2-5C2F-54D5-B282BF12F00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C18CDF7C-7CD1-CE71-6CAC-88E2B532D926}"/>
              </a:ext>
            </a:extLst>
          </p:cNvPr>
          <p:cNvSpPr txBox="1"/>
          <p:nvPr/>
        </p:nvSpPr>
        <p:spPr>
          <a:xfrm>
            <a:off x="312654" y="1629555"/>
            <a:ext cx="7641745" cy="2399935"/>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Bazıları kendilerini gizler, aynadan kaçınır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Diğerleri vücutlarını sergiliyor: narsisistik </a:t>
            </a:r>
            <a:r>
              <a:rPr lang="en-US" sz="2400" b="0" u="none" strike="noStrike" dirty="0" err="1">
                <a:solidFill>
                  <a:srgbClr val="000000"/>
                </a:solidFill>
                <a:uFillTx/>
                <a:latin typeface="Coolvetica"/>
                <a:ea typeface="Microsoft YaHei"/>
              </a:rPr>
              <a:t>aşırı yatırım</a:t>
            </a:r>
            <a:endParaRPr lang="en-US" sz="2400" b="0" u="none" strike="noStrike" dirty="0">
              <a:solidFill>
                <a:srgbClr val="000000"/>
              </a:solidFill>
              <a:uFillTx/>
              <a:latin typeface="Coolvetica"/>
              <a:ea typeface="Microsoft YaHei"/>
            </a:endParaRP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Her iki durumda da beden, kişinin özsaygısının merkezinde yer alır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F45CFD2B-0A36-EA8A-B0EF-6C38B4EC39C3}"/>
              </a:ext>
            </a:extLst>
          </p:cNvPr>
          <p:cNvSpPr txBox="1"/>
          <p:nvPr/>
        </p:nvSpPr>
        <p:spPr>
          <a:xfrm>
            <a:off x="390143" y="498474"/>
            <a:ext cx="9299714"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Utanç mı Aşırı Yatırım mı? Aynı Rahatsızlığın İki Yüzü</a:t>
            </a:r>
          </a:p>
        </p:txBody>
      </p:sp>
      <p:pic>
        <p:nvPicPr>
          <p:cNvPr id="3" name="Picture 2" descr="3+ Thousand Two Sides Coin Royalty-Free Images, Stock Photos &amp; Pictures |  Shutterstock">
            <a:extLst>
              <a:ext uri="{FF2B5EF4-FFF2-40B4-BE49-F238E27FC236}">
                <a16:creationId xmlns:a16="http://schemas.microsoft.com/office/drawing/2014/main" id="{5BB3BA67-25C8-26FF-573A-DD55A80D586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444" b="13517"/>
          <a:stretch/>
        </p:blipFill>
        <p:spPr bwMode="auto">
          <a:xfrm>
            <a:off x="7215767" y="3095973"/>
            <a:ext cx="2749118" cy="1237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264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FF84D-3E9A-82E8-7991-1B623A84DA1F}"/>
            </a:ext>
          </a:extLst>
        </p:cNvPr>
        <p:cNvGrpSpPr/>
        <p:nvPr/>
      </p:nvGrpSpPr>
      <p:grpSpPr>
        <a:xfrm>
          <a:off x="0" y="0"/>
          <a:ext cx="0" cy="0"/>
          <a:chOff x="0" y="0"/>
          <a:chExt cx="0" cy="0"/>
        </a:xfrm>
      </p:grpSpPr>
      <p:pic>
        <p:nvPicPr>
          <p:cNvPr id="2050" name="Picture 2" descr="2,300+ Personal Training Cartoon Stock Illustrations, Royalty-Free Vector  Graphics &amp; Clip Art - iStock">
            <a:extLst>
              <a:ext uri="{FF2B5EF4-FFF2-40B4-BE49-F238E27FC236}">
                <a16:creationId xmlns:a16="http://schemas.microsoft.com/office/drawing/2014/main" id="{A257FEE1-2DF5-CD3B-DF45-8998AFE96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0619" y="1564314"/>
            <a:ext cx="3152920" cy="3152920"/>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C29D6067-2058-4E05-EED0-BFB4AA09E50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692B4537-6972-C764-433B-86CCECDA8DEA}"/>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6577BEA-436F-DED3-D111-4CE33F692E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84C9BE08-B575-1318-9512-23AA06439A3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BE7859E-C963-530D-6902-A53A23DF2DC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EAB36D2A-B4EF-0431-193D-0395903B3029}"/>
              </a:ext>
            </a:extLst>
          </p:cNvPr>
          <p:cNvSpPr txBox="1"/>
          <p:nvPr/>
        </p:nvSpPr>
        <p:spPr>
          <a:xfrm>
            <a:off x="843620" y="802314"/>
            <a:ext cx="6733580" cy="1828800"/>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Bu gençlerle doğrudan temasınız var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Genellikle müşteriyle bir güven ve dinleme ilişkisi kurarsınız</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Zamanın erken dönemlerinde bile olsa, davranışların ve değişimlerin ayrıcalıklı gözlemcilerisiniz</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Aradığınız 'tam gelişmiş hastalıklar' değil (müdahale etmek için teşhis gerekli değildir), bedenin görünürdeki bakımının daha derin kırılganlıkları gizlemenin bir yolu haline geldiği durumlardır.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56763A7F-A498-DF3E-EAFC-D0F21E5AC4C6}"/>
              </a:ext>
            </a:extLst>
          </p:cNvPr>
          <p:cNvSpPr txBox="1"/>
          <p:nvPr/>
        </p:nvSpPr>
        <p:spPr>
          <a:xfrm>
            <a:off x="677880" y="161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Neden sen?</a:t>
            </a:r>
          </a:p>
        </p:txBody>
      </p:sp>
    </p:spTree>
    <p:extLst>
      <p:ext uri="{BB962C8B-B14F-4D97-AF65-F5344CB8AC3E}">
        <p14:creationId xmlns:p14="http://schemas.microsoft.com/office/powerpoint/2010/main" val="3170011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F1B01-E885-A55D-E56B-6A6386456651}"/>
            </a:ext>
          </a:extLst>
        </p:cNvPr>
        <p:cNvGrpSpPr/>
        <p:nvPr/>
      </p:nvGrpSpPr>
      <p:grpSpPr>
        <a:xfrm>
          <a:off x="0" y="0"/>
          <a:ext cx="0" cy="0"/>
          <a:chOff x="0" y="0"/>
          <a:chExt cx="0" cy="0"/>
        </a:xfrm>
      </p:grpSpPr>
      <p:pic>
        <p:nvPicPr>
          <p:cNvPr id="6146" name="Picture 2" descr="Premium Vector | Cartoon employees getting ready for sprint race at start  line. Young office workers or clerks competing in running, business  competitors flat vector illustration. Competition, career, rivalry concept">
            <a:extLst>
              <a:ext uri="{FF2B5EF4-FFF2-40B4-BE49-F238E27FC236}">
                <a16:creationId xmlns:a16="http://schemas.microsoft.com/office/drawing/2014/main" id="{2D327264-CABB-3563-7D7A-6D17092D96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426" y="1564314"/>
            <a:ext cx="3747454" cy="226882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1141693F-43A7-0DEC-3D12-EF87C28318A3}"/>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F72A2A9-E9E1-B9AD-6B88-46BF8A078320}"/>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F05FFFE-D649-96EB-A200-22ED8FFF9C9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C7CD7AEF-120C-140B-D386-DB9F2B54E04F}"/>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FFC9C29-C879-79B1-E243-DB25176B03F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D960F3B-B082-D906-8651-99D16E9342B1}"/>
              </a:ext>
            </a:extLst>
          </p:cNvPr>
          <p:cNvSpPr txBox="1"/>
          <p:nvPr/>
        </p:nvSpPr>
        <p:spPr>
          <a:xfrm>
            <a:off x="677880" y="1380714"/>
            <a:ext cx="5372369"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Organlar arasında sürekli karşılaştırmalar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Estetik sonuçlar üzerine rekabet</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İdeal bir ölçüt olarak etkileyiciler</a:t>
            </a:r>
          </a:p>
        </p:txBody>
      </p:sp>
      <p:sp>
        <p:nvSpPr>
          <p:cNvPr id="2" name="CuadroTexto 22">
            <a:extLst>
              <a:ext uri="{FF2B5EF4-FFF2-40B4-BE49-F238E27FC236}">
                <a16:creationId xmlns:a16="http://schemas.microsoft.com/office/drawing/2014/main" id="{000E606E-0E5F-6AD6-BA54-8E11EA69A785}"/>
              </a:ext>
            </a:extLst>
          </p:cNvPr>
          <p:cNvSpPr txBox="1"/>
          <p:nvPr/>
        </p:nvSpPr>
        <p:spPr>
          <a:xfrm>
            <a:off x="609598" y="497514"/>
            <a:ext cx="8212283"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Her Zaman Başkalarıyla (ve Kendileriyle) Yarışmak</a:t>
            </a:r>
          </a:p>
        </p:txBody>
      </p:sp>
    </p:spTree>
    <p:extLst>
      <p:ext uri="{BB962C8B-B14F-4D97-AF65-F5344CB8AC3E}">
        <p14:creationId xmlns:p14="http://schemas.microsoft.com/office/powerpoint/2010/main" val="1351248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C3D5D-7355-1433-A082-0A862FD76AC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0BCCEA4-160E-87EA-96CA-0D3F05943BB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1741F14-9920-13A3-CE3F-C0197A0FAFC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1D55289-5B94-364E-1076-0755A353737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0B5F29E-5798-1CAF-0B27-9219DD7161A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951FDFEE-DD1C-5C93-C970-B4B9858205B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285F6406-555A-5A40-C61B-4387DC650C3B}"/>
              </a:ext>
            </a:extLst>
          </p:cNvPr>
          <p:cNvSpPr txBox="1"/>
          <p:nvPr/>
        </p:nvSpPr>
        <p:spPr>
          <a:xfrm>
            <a:off x="274320" y="1086957"/>
            <a:ext cx="6698699"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Ölçek Sayısına Göre İyi/Kötü Günler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Yorumlara Duygusal Tepki ("Kilo Vermişsin!", "Daha Büyüksün")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Yemek Sonrası Suçluluk Duyma veya Yoğun Egzersiz Tatmini</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05577C06-29A2-56C6-F5E1-2A3B60FCC435}"/>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Bedenle İlgili Duygusal Salınımlar</a:t>
            </a:r>
          </a:p>
        </p:txBody>
      </p:sp>
      <p:pic>
        <p:nvPicPr>
          <p:cNvPr id="3" name="Picture 2" descr="Choosing mood of day concept. Young female cartoon character standing with  various emotions masks choosing right for moment vector illustration  13772004 Vector Art at Vecteezy">
            <a:extLst>
              <a:ext uri="{FF2B5EF4-FFF2-40B4-BE49-F238E27FC236}">
                <a16:creationId xmlns:a16="http://schemas.microsoft.com/office/drawing/2014/main" id="{6D7B868D-3AAD-E2EF-BB7C-8557E11C4C7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343" t="5542" r="17794" b="3039"/>
          <a:stretch/>
        </p:blipFill>
        <p:spPr bwMode="auto">
          <a:xfrm>
            <a:off x="6840398" y="1361376"/>
            <a:ext cx="2965907" cy="2830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751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EE912-008D-BDDD-72DA-9AACB37234FB}"/>
            </a:ext>
          </a:extLst>
        </p:cNvPr>
        <p:cNvGrpSpPr/>
        <p:nvPr/>
      </p:nvGrpSpPr>
      <p:grpSpPr>
        <a:xfrm>
          <a:off x="0" y="0"/>
          <a:ext cx="0" cy="0"/>
          <a:chOff x="0" y="0"/>
          <a:chExt cx="0" cy="0"/>
        </a:xfrm>
      </p:grpSpPr>
      <p:pic>
        <p:nvPicPr>
          <p:cNvPr id="7170" name="Picture 2" descr="560+ Dieting Weight Scale Cartoon Women Stock Illustrations, Royalty-Free  Vector Graphics &amp; Clip Art - iStock">
            <a:extLst>
              <a:ext uri="{FF2B5EF4-FFF2-40B4-BE49-F238E27FC236}">
                <a16:creationId xmlns:a16="http://schemas.microsoft.com/office/drawing/2014/main" id="{D0AB8195-F3A3-1E19-001A-9847A50B3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640" y="1892361"/>
            <a:ext cx="4094741" cy="3010839"/>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3AAD06A2-D021-F8D0-5D24-FFACE42DE8E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945C802-349A-BA38-3946-A873B113743B}"/>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1AE70D0-1B0F-4BFA-DD93-6C62E32CEA1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D577287-2039-4835-D861-8118CAD26D8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62B8B507-F5B6-61B5-44FA-9976FA83A24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E1E58B8-4CF6-38BD-D6D6-C024AFFF6615}"/>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Bazıları okulu bırakıyor: eğitimden kaçıyor, utanıyor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Diğerleri artar: aşırı antrenman, izolasyon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Spor davranışlarında ani değişiklikler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05FFAEF-C86F-3BC7-C495-E5FBC818F8B1}"/>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Bırakma veya Aşırı Katılım</a:t>
            </a:r>
          </a:p>
        </p:txBody>
      </p:sp>
    </p:spTree>
    <p:extLst>
      <p:ext uri="{BB962C8B-B14F-4D97-AF65-F5344CB8AC3E}">
        <p14:creationId xmlns:p14="http://schemas.microsoft.com/office/powerpoint/2010/main" val="318156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F7120-279E-5BA8-CBE7-2117B54E74F4}"/>
            </a:ext>
          </a:extLst>
        </p:cNvPr>
        <p:cNvGrpSpPr/>
        <p:nvPr/>
      </p:nvGrpSpPr>
      <p:grpSpPr>
        <a:xfrm>
          <a:off x="0" y="0"/>
          <a:ext cx="0" cy="0"/>
          <a:chOff x="0" y="0"/>
          <a:chExt cx="0" cy="0"/>
        </a:xfrm>
      </p:grpSpPr>
      <p:pic>
        <p:nvPicPr>
          <p:cNvPr id="8194" name="Picture 2" descr="stamp warning with red text on white - New Media Solutions">
            <a:extLst>
              <a:ext uri="{FF2B5EF4-FFF2-40B4-BE49-F238E27FC236}">
                <a16:creationId xmlns:a16="http://schemas.microsoft.com/office/drawing/2014/main" id="{2FF75153-45EB-9B03-941C-B2EF57C9E8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559" y="1231076"/>
            <a:ext cx="4034127" cy="2514227"/>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5B86517-097D-9A6D-6356-7B1504047D9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7124F03-E1E3-861C-7FCC-3DD505B91984}"/>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A4E28B7-44FA-5856-24EA-22D879D9445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7C173C2-B5B4-D20D-1477-39E93DF7550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E037AC9-E888-D34F-D4F7-72600D68D59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299B747-48D2-0B6F-BE17-DCAC5D6D9FB9}"/>
              </a:ext>
            </a:extLst>
          </p:cNvPr>
          <p:cNvSpPr txBox="1"/>
          <p:nvPr/>
        </p:nvSpPr>
        <p:spPr>
          <a:xfrm>
            <a:off x="856980" y="1086957"/>
            <a:ext cx="6711262" cy="2352434"/>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Yiyecek ve beden üzerinde katı kontrol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Dış görünüşle ilgili olumsuz duygular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Egzersiz bir zorunluluk olarak görülüyor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Spontanlığın ve sosyal yaşamın kaybı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Sürekli karşılaştırma ve yargılama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018A8AD8-D3C1-4C57-8AC4-2D26D3613D4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Özetle: Ele Geçirilmesi Gereken Sinyaller</a:t>
            </a:r>
          </a:p>
        </p:txBody>
      </p:sp>
    </p:spTree>
    <p:extLst>
      <p:ext uri="{BB962C8B-B14F-4D97-AF65-F5344CB8AC3E}">
        <p14:creationId xmlns:p14="http://schemas.microsoft.com/office/powerpoint/2010/main" val="3358475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7C0D6-D0A7-3E9A-0D32-68D972DE4E6D}"/>
            </a:ext>
          </a:extLst>
        </p:cNvPr>
        <p:cNvGrpSpPr/>
        <p:nvPr/>
      </p:nvGrpSpPr>
      <p:grpSpPr>
        <a:xfrm>
          <a:off x="0" y="0"/>
          <a:ext cx="0" cy="0"/>
          <a:chOff x="0" y="0"/>
          <a:chExt cx="0" cy="0"/>
        </a:xfrm>
      </p:grpSpPr>
      <p:pic>
        <p:nvPicPr>
          <p:cNvPr id="9218" name="Picture 2" descr="The Connection Between Physical and Mental Health: Why Integrated Care  Matters">
            <a:extLst>
              <a:ext uri="{FF2B5EF4-FFF2-40B4-BE49-F238E27FC236}">
                <a16:creationId xmlns:a16="http://schemas.microsoft.com/office/drawing/2014/main" id="{FC4407AD-FD68-AB89-41D1-780ECE056048}"/>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677880" y="-497514"/>
            <a:ext cx="9072562" cy="5670550"/>
          </a:xfrm>
          <a:prstGeom prst="rect">
            <a:avLst/>
          </a:prstGeom>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7B033308-A94C-274B-3E9B-46582543EBD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CE86E38-FA69-A62E-C484-5D6F0D80D6DD}"/>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F42B4C9-373C-4005-399D-00CC9D0D71A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441E37B-6F5E-862B-FBC9-3BE4EC79BD38}"/>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EE362E8-A740-F759-A11C-46F645626C8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0E04780B-2399-E7BC-6B53-4B107513FE98}"/>
              </a:ext>
            </a:extLst>
          </p:cNvPr>
          <p:cNvSpPr txBox="1"/>
          <p:nvPr/>
        </p:nvSpPr>
        <p:spPr>
          <a:xfrm>
            <a:off x="893347" y="1564314"/>
            <a:ext cx="7568513"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Sürekli ve yargılayıcı olmayan ilişki</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Günlük dinamiklere ayrıcalıklı erişim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Erken sinyal alma imkanı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Klinisyenin yerini almaz, ancak bir köprü olabilir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B1D232D-D2D5-B53D-14BA-E1AE2C177FA9}"/>
              </a:ext>
            </a:extLst>
          </p:cNvPr>
          <p:cNvSpPr txBox="1"/>
          <p:nvPr/>
        </p:nvSpPr>
        <p:spPr>
          <a:xfrm>
            <a:off x="1139040" y="448051"/>
            <a:ext cx="732282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Fiziksel aktivite </a:t>
            </a:r>
            <a:r>
              <a:rPr lang="en-US" sz="2800" b="0" u="none" strike="noStrike" dirty="0" err="1">
                <a:solidFill>
                  <a:srgbClr val="E98E24"/>
                </a:solidFill>
                <a:uFillTx/>
                <a:latin typeface="Coolvetica"/>
              </a:rPr>
              <a:t>uzmanının </a:t>
            </a:r>
            <a:r>
              <a:rPr lang="en-US" sz="2800" b="0" u="none" strike="noStrike" dirty="0">
                <a:solidFill>
                  <a:srgbClr val="E98E24"/>
                </a:solidFill>
                <a:uFillTx/>
                <a:latin typeface="Coolvetica"/>
              </a:rPr>
              <a:t>rolü: Koç mu, Ayrıcalıklı Gözlemci mi?</a:t>
            </a:r>
          </a:p>
        </p:txBody>
      </p:sp>
    </p:spTree>
    <p:extLst>
      <p:ext uri="{BB962C8B-B14F-4D97-AF65-F5344CB8AC3E}">
        <p14:creationId xmlns:p14="http://schemas.microsoft.com/office/powerpoint/2010/main" val="419281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28317-F908-5DAF-4C8F-B7B3ED17E793}"/>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97D6BF9E-8E0B-2B6A-E41E-0AD5387D977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FA83C99-F539-BC7F-D813-2238933C8A8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B026F7B-AC0F-1FE4-0EEA-6120149467A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C913DA3-C53F-8878-FF96-EEE7B7464B2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D17723B-8681-1A78-2DA9-69B64570177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1F38CDBF-7DA0-E402-A426-D0C35A1F5130}"/>
              </a:ext>
            </a:extLst>
          </p:cNvPr>
          <p:cNvSpPr txBox="1"/>
          <p:nvPr/>
        </p:nvSpPr>
        <p:spPr>
          <a:xfrm>
            <a:off x="856980" y="1086956"/>
            <a:ext cx="6711262" cy="25160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Sertlik veya belirli egzersizlerden kaçınma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Estetik sonuçlar ve egzersiz süresi takıntısı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Şu gibi ifadeler: "Büyümek istemiyorum", "Kendimi tanımlamalıyım"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Küçük fiziksel değişikliklere karşı güçlü duygusal tepkiler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F9D1329-190B-BF65-5E11-C3C4C3A3DB0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Gözlemlenecek Davranışlar</a:t>
            </a:r>
          </a:p>
        </p:txBody>
      </p:sp>
      <p:pic>
        <p:nvPicPr>
          <p:cNvPr id="10242" name="Picture 2" descr="Cartoon notepad and ped open sketchbook or diary Vector Image">
            <a:extLst>
              <a:ext uri="{FF2B5EF4-FFF2-40B4-BE49-F238E27FC236}">
                <a16:creationId xmlns:a16="http://schemas.microsoft.com/office/drawing/2014/main" id="{96304B91-1EA8-7740-1640-667EC0D1CB2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218" t="9528" r="11361" b="16706"/>
          <a:stretch/>
        </p:blipFill>
        <p:spPr bwMode="auto">
          <a:xfrm>
            <a:off x="7846353" y="2523987"/>
            <a:ext cx="1885527" cy="19157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Magnifying Glass Cartoon Images - Free Download on Freepik">
            <a:extLst>
              <a:ext uri="{FF2B5EF4-FFF2-40B4-BE49-F238E27FC236}">
                <a16:creationId xmlns:a16="http://schemas.microsoft.com/office/drawing/2014/main" id="{05DAA4C1-A5BA-1272-8C0D-0EA3C0175D6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50438" y="246038"/>
            <a:ext cx="1917123" cy="1917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068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88A01-6B79-9BD7-276A-0D15A4599BA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DBC68E0E-7852-03EE-2980-CC0A9073CEC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7C1BBDB-E6EE-A354-91E5-73FC35A1B19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1F75937-F2A6-54F7-21B5-D3468BC9C1A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CBA2E3C-AFD8-C488-FEC0-91B2E099A95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E15F85D-494D-FB3A-112D-ECBE1F4EDA4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3E6CC96-6C5A-4277-23BD-CE010A24B997}"/>
              </a:ext>
            </a:extLst>
          </p:cNvPr>
          <p:cNvSpPr txBox="1"/>
          <p:nvPr/>
        </p:nvSpPr>
        <p:spPr>
          <a:xfrm>
            <a:off x="856980" y="1086956"/>
            <a:ext cx="4544937" cy="3789843"/>
          </a:xfrm>
          <a:prstGeom prst="rect">
            <a:avLst/>
          </a:prstGeom>
          <a:noFill/>
          <a:ln w="0">
            <a:noFill/>
          </a:ln>
        </p:spPr>
        <p:txBody>
          <a:bodyPr lIns="90000" tIns="45000" rIns="90000" bIns="45000" anchor="t">
            <a:noAutofit/>
          </a:bodyPr>
          <a:lstStyle/>
          <a:p>
            <a:pPr>
              <a:spcAft>
                <a:spcPts val="1200"/>
              </a:spcAft>
            </a:pPr>
            <a:r>
              <a:rPr lang="en-US" sz="2000" b="0" u="none" strike="noStrike" dirty="0">
                <a:solidFill>
                  <a:srgbClr val="000000"/>
                </a:solidFill>
                <a:uFillTx/>
                <a:latin typeface="Coolvetica"/>
                <a:ea typeface="Microsoft YaHei"/>
              </a:rPr>
              <a:t>Gıda: dost mu düşman mı?</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Atlanan veya aşırı kontrollü öğle tatili</a:t>
            </a:r>
          </a:p>
          <a:p>
            <a:pPr marL="285750" indent="-285750">
              <a:spcAft>
                <a:spcPts val="1200"/>
              </a:spcAft>
              <a:buFont typeface="Wingdings" panose="05000000000000000000" pitchFamily="2" charset="2"/>
              <a:buChar char="§"/>
            </a:pPr>
            <a:r>
              <a:rPr lang="en-US" sz="2000" dirty="0">
                <a:solidFill>
                  <a:srgbClr val="000000"/>
                </a:solidFill>
                <a:latin typeface="Coolvetica"/>
                <a:ea typeface="Microsoft YaHei"/>
              </a:rPr>
              <a:t>'</a:t>
            </a:r>
            <a:r>
              <a:rPr lang="en-US" sz="2000" b="0" u="none" strike="noStrike" dirty="0">
                <a:solidFill>
                  <a:srgbClr val="000000"/>
                </a:solidFill>
                <a:uFillTx/>
                <a:latin typeface="Coolvetica"/>
                <a:ea typeface="Microsoft YaHei"/>
              </a:rPr>
              <a:t>Kendi kendini yöneten</a:t>
            </a:r>
            <a:r>
              <a:rPr lang="en-US" sz="2000" dirty="0">
                <a:solidFill>
                  <a:srgbClr val="000000"/>
                </a:solidFill>
                <a:latin typeface="Coolvetica"/>
                <a:ea typeface="Microsoft YaHei"/>
              </a:rPr>
              <a:t>' </a:t>
            </a:r>
            <a:r>
              <a:rPr lang="en-US" sz="2000" b="0" u="none" strike="noStrike" dirty="0">
                <a:solidFill>
                  <a:srgbClr val="000000"/>
                </a:solidFill>
                <a:uFillTx/>
                <a:latin typeface="Coolvetica"/>
                <a:ea typeface="Microsoft YaHei"/>
              </a:rPr>
              <a:t>ve kısıtlayıcı diyetler</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Kalori takıntısı</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Yemek hakkında suçlu yorumlar</a:t>
            </a:r>
          </a:p>
          <a:p>
            <a:pPr marL="285750" indent="-285750">
              <a:spcAft>
                <a:spcPts val="1200"/>
              </a:spcAft>
              <a:buFont typeface="Wingdings" panose="05000000000000000000" pitchFamily="2" charset="2"/>
              <a:buChar char="§"/>
            </a:pPr>
            <a:r>
              <a:rPr lang="en-US" sz="2000" b="0" u="none" strike="noStrike" dirty="0">
                <a:solidFill>
                  <a:srgbClr val="000000"/>
                </a:solidFill>
                <a:uFillTx/>
                <a:latin typeface="Coolvetica"/>
                <a:ea typeface="Microsoft YaHei"/>
              </a:rPr>
              <a:t>Grup halinde veya antrenmandan sonra yemek yemeyi reddetme</a:t>
            </a:r>
            <a:endParaRPr lang="en-US" sz="20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235208E2-3187-2E7F-0953-E62A762F752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Yeme Davranışını Kontrol Edin</a:t>
            </a:r>
          </a:p>
        </p:txBody>
      </p:sp>
      <p:pic>
        <p:nvPicPr>
          <p:cNvPr id="11267" name="Picture 3" descr="Empty Plate Images – Browse 814,034 Stock Photos, Vectors, and Video |  Adobe Stock">
            <a:extLst>
              <a:ext uri="{FF2B5EF4-FFF2-40B4-BE49-F238E27FC236}">
                <a16:creationId xmlns:a16="http://schemas.microsoft.com/office/drawing/2014/main" id="{9DA4BF87-13D1-2900-2B63-3B294D7E9C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3193" y="1123904"/>
            <a:ext cx="3828617" cy="2552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695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0B0B5-1513-47CA-5911-5CC572219B91}"/>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496DD79-D0A5-3CE6-9733-279C39362E56}"/>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1C3E598-7BF6-C551-B683-C47051221DC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33D3ADE-C906-13AE-2F68-28B03B7A81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B6A092A1-4ADA-E031-8678-84F0E191705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9EDD259-2BF2-E208-9C06-4FC6AD33F99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F90B2497-9B43-EAC2-9C50-0123D72149FD}"/>
              </a:ext>
            </a:extLst>
          </p:cNvPr>
          <p:cNvSpPr txBox="1"/>
          <p:nvPr/>
        </p:nvSpPr>
        <p:spPr>
          <a:xfrm>
            <a:off x="856980" y="1086956"/>
            <a:ext cx="6711262" cy="2516011"/>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Selfie ve fizik takıntısı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Aşırı mesajlar içeren "Fitness" hesapları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"Önce ve sonra "nın ortaya çıkışı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Motivasyon kisvesi altında zehirli dil</a:t>
            </a:r>
            <a:endParaRPr lang="en-US" sz="2400" b="0" u="none" strike="noStrike" dirty="0">
              <a:solidFill>
                <a:srgbClr val="000000"/>
              </a:solidFill>
              <a:uFillTx/>
              <a:latin typeface="Coolvetica"/>
            </a:endParaRPr>
          </a:p>
        </p:txBody>
      </p:sp>
      <p:pic>
        <p:nvPicPr>
          <p:cNvPr id="12290" name="Picture 2" descr="Instagram parental controls guide | Internet Matters">
            <a:extLst>
              <a:ext uri="{FF2B5EF4-FFF2-40B4-BE49-F238E27FC236}">
                <a16:creationId xmlns:a16="http://schemas.microsoft.com/office/drawing/2014/main" id="{940421F1-4584-E27C-EF18-3D0AD87AC79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726" t="25871" r="37277" b="26746"/>
          <a:stretch/>
        </p:blipFill>
        <p:spPr bwMode="auto">
          <a:xfrm>
            <a:off x="7034295" y="1189620"/>
            <a:ext cx="1132191" cy="112143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Facebook - Free download and install on Windows | Microsoft Store">
            <a:extLst>
              <a:ext uri="{FF2B5EF4-FFF2-40B4-BE49-F238E27FC236}">
                <a16:creationId xmlns:a16="http://schemas.microsoft.com/office/drawing/2014/main" id="{86786696-223F-9CB4-6327-979BE84B551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64732" y="2769460"/>
            <a:ext cx="1008482" cy="100848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The Evolution of the TikTok Logo: Its History and Its Design (2024) -  Shopify">
            <a:extLst>
              <a:ext uri="{FF2B5EF4-FFF2-40B4-BE49-F238E27FC236}">
                <a16:creationId xmlns:a16="http://schemas.microsoft.com/office/drawing/2014/main" id="{122E64C3-6DBC-A60E-38B7-C254F776929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5989" r="28114"/>
          <a:stretch/>
        </p:blipFill>
        <p:spPr bwMode="auto">
          <a:xfrm>
            <a:off x="6827018" y="2841529"/>
            <a:ext cx="1101854" cy="1351283"/>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Twitter is being rebranded as X | The Verge">
            <a:extLst>
              <a:ext uri="{FF2B5EF4-FFF2-40B4-BE49-F238E27FC236}">
                <a16:creationId xmlns:a16="http://schemas.microsoft.com/office/drawing/2014/main" id="{5CF5DBB7-17C8-E23A-1A75-67C9085E0BD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6454" y="3612200"/>
            <a:ext cx="1101855" cy="1101855"/>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Snapchat down or not working? Current problems and status | Downdetector">
            <a:extLst>
              <a:ext uri="{FF2B5EF4-FFF2-40B4-BE49-F238E27FC236}">
                <a16:creationId xmlns:a16="http://schemas.microsoft.com/office/drawing/2014/main" id="{E681DF09-DB92-FC26-F57F-85D47ACAB0C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25495" y="172558"/>
            <a:ext cx="1086956" cy="1086956"/>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22">
            <a:extLst>
              <a:ext uri="{FF2B5EF4-FFF2-40B4-BE49-F238E27FC236}">
                <a16:creationId xmlns:a16="http://schemas.microsoft.com/office/drawing/2014/main" id="{943109FE-B23B-0FB1-0CA8-0BBBC0585167}"/>
              </a:ext>
            </a:extLst>
          </p:cNvPr>
          <p:cNvSpPr txBox="1">
            <a:spLocks/>
          </p:cNvSpPr>
          <p:nvPr/>
        </p:nvSpPr>
        <p:spPr>
          <a:xfrm>
            <a:off x="624507" y="497514"/>
            <a:ext cx="6363420" cy="2931086"/>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Sosyal Medyada Nelere Dikkat Edilmeli</a:t>
            </a:r>
          </a:p>
        </p:txBody>
      </p:sp>
    </p:spTree>
    <p:extLst>
      <p:ext uri="{BB962C8B-B14F-4D97-AF65-F5344CB8AC3E}">
        <p14:creationId xmlns:p14="http://schemas.microsoft.com/office/powerpoint/2010/main" val="3527821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BFF67-D482-CB01-4C18-D33CFE3712B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AB22352-9169-FBA0-C88D-99E4757E6F6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53D21DD-2BF7-9EDB-28C8-0C76FAED6A04}"/>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8FA1181-4EC7-3812-164A-FDBE89481283}"/>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1714F945-F491-EE23-EA69-869454DD92E6}"/>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22CCBDE-5DFF-7ECD-B67D-6CA978E960C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EC8E556-BA6B-E1F8-466B-774805698598}"/>
              </a:ext>
            </a:extLst>
          </p:cNvPr>
          <p:cNvSpPr txBox="1"/>
          <p:nvPr/>
        </p:nvSpPr>
        <p:spPr>
          <a:xfrm>
            <a:off x="856980" y="1086957"/>
            <a:ext cx="6711262" cy="2412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Sinirlilik, mükemmeliyetçilik, özeleştiri</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Bedenle ilgili özgüven dalgalanmaları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Hayal kırıklığı veya gecikmeleri yönetmede zorluk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Kendinizi geliştirmezseniz 'değerli olmadığınız' hissi</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136D078A-3BCB-DD6C-9102-78700CEA427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Psikolojik Kırmızı Bayraklar</a:t>
            </a:r>
          </a:p>
        </p:txBody>
      </p:sp>
      <p:pic>
        <p:nvPicPr>
          <p:cNvPr id="13314" name="Picture 2" descr="How are Mental and Physical Health Related">
            <a:extLst>
              <a:ext uri="{FF2B5EF4-FFF2-40B4-BE49-F238E27FC236}">
                <a16:creationId xmlns:a16="http://schemas.microsoft.com/office/drawing/2014/main" id="{C00B827B-BF11-710E-D4E9-1891AA6020B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8690" y="349060"/>
            <a:ext cx="2591200" cy="172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375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D48C0-18BD-1982-E9AB-66DE0F8D7B3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0AF4B234-AEC7-6BF1-7A91-4D65BC2653F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90F1F75-ABD0-321A-47C2-CDE32384167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FB90D6C-08E1-F642-1692-A6CACA11C3C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559564A-D6DE-C086-D0A0-40F9A3507C63}"/>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1316DD9-43B6-321C-5E4E-40761E093E3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10E5CEAF-329B-8236-E627-587D8D0277DE}"/>
              </a:ext>
            </a:extLst>
          </p:cNvPr>
          <p:cNvSpPr txBox="1"/>
          <p:nvPr/>
        </p:nvSpPr>
        <p:spPr>
          <a:xfrm>
            <a:off x="1858290" y="2149669"/>
            <a:ext cx="6363420" cy="914400"/>
          </a:xfrm>
          <a:prstGeom prst="rect">
            <a:avLst/>
          </a:prstGeom>
          <a:noFill/>
          <a:ln w="0">
            <a:noFill/>
          </a:ln>
        </p:spPr>
        <p:txBody>
          <a:bodyPr lIns="90000" tIns="45000" rIns="90000" bIns="45000" anchor="t">
            <a:noAutofit/>
          </a:bodyPr>
          <a:lstStyle/>
          <a:p>
            <a:pPr algn="ctr"/>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8269EEEE-DD07-9340-8DC0-F58E068C8A46}"/>
              </a:ext>
            </a:extLst>
          </p:cNvPr>
          <p:cNvSpPr txBox="1"/>
          <p:nvPr/>
        </p:nvSpPr>
        <p:spPr>
          <a:xfrm>
            <a:off x="953233" y="7686279"/>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uFillTx/>
                <a:latin typeface="Coolvetica"/>
                <a:ea typeface="Microsoft YaHei"/>
              </a:rPr>
              <a:t>Baskı yapmadan eğitmek</a:t>
            </a:r>
          </a:p>
          <a:p>
            <a:pPr marL="285750" indent="-285750">
              <a:buFont typeface="Wingdings" panose="05000000000000000000" pitchFamily="2" charset="2"/>
              <a:buChar char="§"/>
            </a:pPr>
            <a:r>
              <a:rPr lang="en-US" sz="2400" dirty="0">
                <a:latin typeface="Coolvetica"/>
                <a:ea typeface="Microsoft YaHei"/>
              </a:rPr>
              <a:t>Profesyonel yardımı teşvik etmek</a:t>
            </a:r>
          </a:p>
          <a:p>
            <a:pPr marL="285750" indent="-285750">
              <a:buFont typeface="Wingdings" panose="05000000000000000000" pitchFamily="2" charset="2"/>
              <a:buChar char="§"/>
            </a:pPr>
            <a:r>
              <a:rPr lang="en-US" sz="2400" dirty="0">
                <a:latin typeface="Coolvetica"/>
                <a:ea typeface="Microsoft YaHei"/>
              </a:rPr>
              <a:t>Aile ve destek ağlarının </a:t>
            </a:r>
            <a:r>
              <a:rPr lang="en-US" sz="2400" b="0" u="none" strike="noStrike" dirty="0">
                <a:uFillTx/>
                <a:latin typeface="Coolvetica"/>
                <a:ea typeface="Microsoft YaHei"/>
              </a:rPr>
              <a:t>dahil edilmesi</a:t>
            </a:r>
          </a:p>
          <a:p>
            <a:pPr marL="285750" indent="-285750">
              <a:buFont typeface="Wingdings" panose="05000000000000000000" pitchFamily="2" charset="2"/>
              <a:buChar char="§"/>
            </a:pPr>
            <a:r>
              <a:rPr lang="en-US" sz="2400" b="0" u="none" strike="noStrike" dirty="0">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latin typeface="Coolvetica"/>
                <a:ea typeface="Microsoft YaHei"/>
              </a:rPr>
              <a:t>Gerçekçi olmayan sosyal ve medya etkilerine </a:t>
            </a:r>
            <a:r>
              <a:rPr lang="en-US" sz="2400" b="0" u="none" strike="noStrike" dirty="0">
                <a:uFillTx/>
                <a:latin typeface="Coolvetica"/>
                <a:ea typeface="Microsoft YaHei"/>
              </a:rPr>
              <a:t>meydan okumak</a:t>
            </a:r>
            <a:endParaRPr lang="en-US" sz="2400" b="0" u="none" strike="noStrike" dirty="0">
              <a:uFillTx/>
              <a:latin typeface="Coolvetica"/>
            </a:endParaRPr>
          </a:p>
        </p:txBody>
      </p:sp>
    </p:spTree>
    <p:extLst>
      <p:ext uri="{BB962C8B-B14F-4D97-AF65-F5344CB8AC3E}">
        <p14:creationId xmlns:p14="http://schemas.microsoft.com/office/powerpoint/2010/main" val="1242572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0DF9A56-42A0-C36F-2B65-E0D31CB0B262}"/>
            </a:ext>
          </a:extLst>
        </p:cNvPr>
        <p:cNvGrpSpPr/>
        <p:nvPr/>
      </p:nvGrpSpPr>
      <p:grpSpPr>
        <a:xfrm>
          <a:off x="0" y="0"/>
          <a:ext cx="0" cy="0"/>
          <a:chOff x="0" y="0"/>
          <a:chExt cx="0" cy="0"/>
        </a:xfrm>
      </p:grpSpPr>
      <p:pic>
        <p:nvPicPr>
          <p:cNvPr id="3074" name="Picture 2" descr="Young woman exercising cartoon Royalty Free Vector Image">
            <a:extLst>
              <a:ext uri="{FF2B5EF4-FFF2-40B4-BE49-F238E27FC236}">
                <a16:creationId xmlns:a16="http://schemas.microsoft.com/office/drawing/2014/main" id="{BF011039-B8F8-74A2-FD6C-C6E6E3A9B2C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60" t="2625" b="10185"/>
          <a:stretch/>
        </p:blipFill>
        <p:spPr bwMode="auto">
          <a:xfrm>
            <a:off x="7368669" y="954714"/>
            <a:ext cx="2274755" cy="3376281"/>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5F11E5CB-20F5-2989-17A7-D0B501BEC8C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7752A541-9943-984E-C4CB-B130BCB20341}"/>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D70A72F-C380-1541-7C0B-274216277EF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2F22985F-DD9E-997F-D39E-DA65EBC98215}"/>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21863DC-D18C-84C5-7248-1BE6A5EA323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0B52D588-F5EB-A041-F674-E5163AE5A1EB}"/>
              </a:ext>
            </a:extLst>
          </p:cNvPr>
          <p:cNvSpPr txBox="1"/>
          <p:nvPr/>
        </p:nvSpPr>
        <p:spPr>
          <a:xfrm>
            <a:off x="856980" y="1536289"/>
            <a:ext cx="6711262" cy="2756713"/>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Fitness ≠ sağlıklı yaşam takıntısı</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Eğitim ve diyet kontrol olarak kullanılabilir</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Uyarı işaretleri her zaman görünür değildir</a:t>
            </a:r>
          </a:p>
        </p:txBody>
      </p:sp>
      <p:sp>
        <p:nvSpPr>
          <p:cNvPr id="2" name="CuadroTexto 22">
            <a:extLst>
              <a:ext uri="{FF2B5EF4-FFF2-40B4-BE49-F238E27FC236}">
                <a16:creationId xmlns:a16="http://schemas.microsoft.com/office/drawing/2014/main" id="{04D87208-B478-5524-9CFE-F3BCCEEE3E82}"/>
              </a:ext>
            </a:extLst>
          </p:cNvPr>
          <p:cNvSpPr txBox="1"/>
          <p:nvPr/>
        </p:nvSpPr>
        <p:spPr>
          <a:xfrm>
            <a:off x="609599" y="497514"/>
            <a:ext cx="7896448"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Mesele 'Sadece Estetik</a:t>
            </a:r>
            <a:r>
              <a:rPr lang="en-US" sz="2800" dirty="0">
                <a:solidFill>
                  <a:srgbClr val="E98E24"/>
                </a:solidFill>
                <a:latin typeface="Coolvetica"/>
              </a:rPr>
              <a:t>'</a:t>
            </a:r>
            <a:r>
              <a:rPr kumimoji="0" lang="en-US" sz="2800" b="0" i="0" u="none" strike="noStrike" kern="1200" cap="none" spc="0" normalizeH="0" baseline="0" noProof="0" dirty="0">
                <a:ln>
                  <a:noFill/>
                </a:ln>
                <a:solidFill>
                  <a:srgbClr val="E98E24"/>
                </a:solidFill>
                <a:effectLst/>
                <a:uLnTx/>
                <a:uFillTx/>
                <a:latin typeface="Coolvetica"/>
              </a:rPr>
              <a:t> Değil</a:t>
            </a:r>
          </a:p>
        </p:txBody>
      </p:sp>
    </p:spTree>
    <p:extLst>
      <p:ext uri="{BB962C8B-B14F-4D97-AF65-F5344CB8AC3E}">
        <p14:creationId xmlns:p14="http://schemas.microsoft.com/office/powerpoint/2010/main" val="3689845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E21BB-0A16-620A-F6B7-53F0B1965FD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47C8FA4-CE89-18F6-AC5F-3B443B112610}"/>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87686A7-1FAC-F283-8369-E914475E477E}"/>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C83AA0-204A-FBBF-5D8E-6A845892A75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8B7BD35-3373-F54F-A60A-B671447B1FE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CAA92A8-FEE8-119C-1DDD-17EAD0C9AC74}"/>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EF71BBC4-1AE5-5833-6410-21624D1C3CBE}"/>
              </a:ext>
            </a:extLst>
          </p:cNvPr>
          <p:cNvSpPr txBox="1"/>
          <p:nvPr/>
        </p:nvSpPr>
        <p:spPr>
          <a:xfrm>
            <a:off x="1858290" y="2149669"/>
            <a:ext cx="6363420" cy="914400"/>
          </a:xfrm>
          <a:prstGeom prst="rect">
            <a:avLst/>
          </a:prstGeom>
          <a:noFill/>
          <a:ln w="0">
            <a:noFill/>
          </a:ln>
        </p:spPr>
        <p:txBody>
          <a:bodyPr lIns="90000" tIns="45000" rIns="90000" bIns="45000" anchor="t">
            <a:noAutofit/>
          </a:bodyPr>
          <a:lstStyle/>
          <a:p>
            <a:pPr algn="ctr"/>
            <a:r>
              <a:rPr lang="en-US" sz="2800" b="0" u="none" strike="noStrike" dirty="0">
                <a:solidFill>
                  <a:srgbClr val="E98E24"/>
                </a:solidFill>
                <a:uFillTx/>
                <a:latin typeface="Coolvetica"/>
              </a:rPr>
              <a:t>Zihinsel Bozukluğu Olan Bir Gence Yaklaşmak</a:t>
            </a:r>
          </a:p>
        </p:txBody>
      </p:sp>
      <p:pic>
        <p:nvPicPr>
          <p:cNvPr id="3" name="Picture 2" descr="120+ Body Dysmorphic Disorder Illustrations Stock Illustrations,  Royalty-Free Vector Graphics &amp; Clip Art - iStock">
            <a:extLst>
              <a:ext uri="{FF2B5EF4-FFF2-40B4-BE49-F238E27FC236}">
                <a16:creationId xmlns:a16="http://schemas.microsoft.com/office/drawing/2014/main" id="{904E2A50-2F01-D9E6-18D6-081E1BDAE3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9951" y="231325"/>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23">
            <a:extLst>
              <a:ext uri="{FF2B5EF4-FFF2-40B4-BE49-F238E27FC236}">
                <a16:creationId xmlns:a16="http://schemas.microsoft.com/office/drawing/2014/main" id="{4083D4CA-4CC5-8663-F5B1-0F7E3F278730}"/>
              </a:ext>
            </a:extLst>
          </p:cNvPr>
          <p:cNvSpPr txBox="1"/>
          <p:nvPr/>
        </p:nvSpPr>
        <p:spPr>
          <a:xfrm>
            <a:off x="953233" y="7686279"/>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uFillTx/>
                <a:latin typeface="Coolvetica"/>
                <a:ea typeface="Microsoft YaHei"/>
              </a:rPr>
              <a:t>Baskı yapmadan eğitmek</a:t>
            </a:r>
          </a:p>
          <a:p>
            <a:pPr marL="285750" indent="-285750">
              <a:buFont typeface="Wingdings" panose="05000000000000000000" pitchFamily="2" charset="2"/>
              <a:buChar char="§"/>
            </a:pPr>
            <a:r>
              <a:rPr lang="en-US" sz="2400" dirty="0">
                <a:latin typeface="Coolvetica"/>
                <a:ea typeface="Microsoft YaHei"/>
              </a:rPr>
              <a:t>Profesyonel yardımı teşvik etmek</a:t>
            </a:r>
          </a:p>
          <a:p>
            <a:pPr marL="285750" indent="-285750">
              <a:buFont typeface="Wingdings" panose="05000000000000000000" pitchFamily="2" charset="2"/>
              <a:buChar char="§"/>
            </a:pPr>
            <a:r>
              <a:rPr lang="en-US" sz="2400" dirty="0">
                <a:latin typeface="Coolvetica"/>
                <a:ea typeface="Microsoft YaHei"/>
              </a:rPr>
              <a:t>Aile ve destek ağlarının </a:t>
            </a:r>
            <a:r>
              <a:rPr lang="en-US" sz="2400" b="0" u="none" strike="noStrike" dirty="0">
                <a:uFillTx/>
                <a:latin typeface="Coolvetica"/>
                <a:ea typeface="Microsoft YaHei"/>
              </a:rPr>
              <a:t>dahil edilmesi</a:t>
            </a:r>
          </a:p>
          <a:p>
            <a:pPr marL="285750" indent="-285750">
              <a:buFont typeface="Wingdings" panose="05000000000000000000" pitchFamily="2" charset="2"/>
              <a:buChar char="§"/>
            </a:pPr>
            <a:r>
              <a:rPr lang="en-US" sz="2400" b="0" u="none" strike="noStrike" dirty="0">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latin typeface="Coolvetica"/>
                <a:ea typeface="Microsoft YaHei"/>
              </a:rPr>
              <a:t>Gerçekçi olmayan sosyal ve medya etkilerine </a:t>
            </a:r>
            <a:r>
              <a:rPr lang="en-US" sz="2400" b="0" u="none" strike="noStrike" dirty="0">
                <a:uFillTx/>
                <a:latin typeface="Coolvetica"/>
                <a:ea typeface="Microsoft YaHei"/>
              </a:rPr>
              <a:t>meydan okumak</a:t>
            </a:r>
            <a:endParaRPr lang="en-US" sz="2400" b="0" u="none" strike="noStrike" dirty="0">
              <a:uFillTx/>
              <a:latin typeface="Coolvetica"/>
            </a:endParaRPr>
          </a:p>
        </p:txBody>
      </p:sp>
    </p:spTree>
    <p:extLst>
      <p:ext uri="{BB962C8B-B14F-4D97-AF65-F5344CB8AC3E}">
        <p14:creationId xmlns:p14="http://schemas.microsoft.com/office/powerpoint/2010/main" val="3930396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0813F-CAE4-F9A3-C10D-2ECDB21810BC}"/>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5621CD33-1647-5FCD-F396-889553D458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BE6C84FF-7EFC-2BDF-6918-AE618104F10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EF06C99-892B-ADF9-5F6A-D17077DBF4D6}"/>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5D7754A-9505-0198-B484-B9379FA0133E}"/>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4DD7FA5-B4BE-4F0E-3EFA-EEC1220638E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0B3AD01-66B0-1822-7B45-851C4293FE37}"/>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A66F25A3-F36B-6BDA-D083-4DC6AC6122C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uFillTx/>
                <a:latin typeface="Coolvetica"/>
                <a:ea typeface="Microsoft YaHei"/>
              </a:rPr>
              <a:t>Baskı yapmadan eğitmek</a:t>
            </a:r>
          </a:p>
          <a:p>
            <a:pPr marL="285750" indent="-285750">
              <a:buFont typeface="Wingdings" panose="05000000000000000000" pitchFamily="2" charset="2"/>
              <a:buChar char="§"/>
            </a:pPr>
            <a:r>
              <a:rPr lang="en-US" sz="2400" dirty="0">
                <a:latin typeface="Coolvetica"/>
                <a:ea typeface="Microsoft YaHei"/>
              </a:rPr>
              <a:t>Aile ve destek ağlarının </a:t>
            </a:r>
            <a:r>
              <a:rPr lang="en-US" sz="2400" b="0" u="none" strike="noStrike" dirty="0">
                <a:uFillTx/>
                <a:latin typeface="Coolvetica"/>
                <a:ea typeface="Microsoft YaHei"/>
              </a:rPr>
              <a:t>dahil edilmesi</a:t>
            </a:r>
          </a:p>
          <a:p>
            <a:pPr marL="285750" indent="-285750">
              <a:buFont typeface="Wingdings" panose="05000000000000000000" pitchFamily="2" charset="2"/>
              <a:buChar char="§"/>
            </a:pPr>
            <a:r>
              <a:rPr lang="en-US" sz="2400" dirty="0">
                <a:latin typeface="Coolvetica"/>
                <a:ea typeface="Microsoft YaHei"/>
              </a:rPr>
              <a:t>Profesyonel yardımı teşvik etmek</a:t>
            </a:r>
          </a:p>
          <a:p>
            <a:pPr marL="285750" indent="-285750">
              <a:buFont typeface="Wingdings" panose="05000000000000000000" pitchFamily="2" charset="2"/>
              <a:buChar char="§"/>
            </a:pPr>
            <a:r>
              <a:rPr lang="en-US" sz="2400" b="0" u="none" strike="noStrike" dirty="0">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latin typeface="Coolvetica"/>
                <a:ea typeface="Microsoft YaHei"/>
              </a:rPr>
              <a:t>Gerçekçi olmayan sosyal ve medya etkilerine </a:t>
            </a:r>
            <a:r>
              <a:rPr lang="en-US" sz="2400" b="0" u="none" strike="noStrike" dirty="0">
                <a:uFillTx/>
                <a:latin typeface="Coolvetica"/>
                <a:ea typeface="Microsoft YaHei"/>
              </a:rPr>
              <a:t>meydan okumak</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332DE979-C67D-3B43-5C58-BA4A98D3F7A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Tree>
    <p:extLst>
      <p:ext uri="{BB962C8B-B14F-4D97-AF65-F5344CB8AC3E}">
        <p14:creationId xmlns:p14="http://schemas.microsoft.com/office/powerpoint/2010/main" val="3102108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D3333-9432-3E4F-C7AC-B8E219E3AEDD}"/>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CAE1F8B9-3CB9-57BE-5245-E7CF14EFF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1E491EE6-1C19-861F-DFD8-6FEE7C03AB5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C25F51F-8CDB-0B3D-E1E1-CE84CD907E09}"/>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DDA060F-A606-4097-38C9-8842D6D0FEB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E2E6F5A-FA3E-359A-F8BF-89054C1E825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2825366-23B8-2942-884E-FD9DC5F560D8}"/>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8F2278A-6241-0F3A-CDE0-D217207ABFBA}"/>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Aile ve destek ağlarının </a:t>
            </a:r>
            <a:r>
              <a:rPr lang="en-US" sz="2400" b="0" u="none" strike="noStrike" dirty="0">
                <a:solidFill>
                  <a:schemeClr val="bg1">
                    <a:lumMod val="95000"/>
                  </a:schemeClr>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Gerçekçi olmayan sosyal ve medya etkilerine </a:t>
            </a:r>
            <a:r>
              <a:rPr lang="en-US" sz="2400" b="0" u="none" strike="noStrike" dirty="0">
                <a:solidFill>
                  <a:schemeClr val="bg1">
                    <a:lumMod val="95000"/>
                  </a:schemeClr>
                </a:solidFill>
                <a:uFillTx/>
                <a:latin typeface="Coolvetica"/>
                <a:ea typeface="Microsoft YaHei"/>
              </a:rPr>
              <a:t>meydan okumak</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F3353110-FF55-2C3F-B17C-26DF8D7C362F}"/>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3" name="CasellaDiTesto 2">
            <a:extLst>
              <a:ext uri="{FF2B5EF4-FFF2-40B4-BE49-F238E27FC236}">
                <a16:creationId xmlns:a16="http://schemas.microsoft.com/office/drawing/2014/main" id="{68636A87-76F0-B544-E916-FFA720E75991}"/>
              </a:ext>
            </a:extLst>
          </p:cNvPr>
          <p:cNvSpPr txBox="1"/>
          <p:nvPr/>
        </p:nvSpPr>
        <p:spPr>
          <a:xfrm>
            <a:off x="-5417072" y="1718288"/>
            <a:ext cx="5181600" cy="2031325"/>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Yargılayıcı</a:t>
            </a:r>
            <a:r>
              <a:rPr kumimoji="0" lang="it-IT" altLang="it-IT" b="0" i="0" u="none" strike="noStrike" cap="none" normalizeH="0" baseline="0" dirty="0">
                <a:ln>
                  <a:noFill/>
                </a:ln>
                <a:solidFill>
                  <a:schemeClr val="tx1"/>
                </a:solidFill>
                <a:effectLst/>
                <a:latin typeface="Coolvetica"/>
              </a:rPr>
              <a:t> olmayan ve </a:t>
            </a:r>
            <a:r>
              <a:rPr kumimoji="0" lang="it-IT" altLang="it-IT" b="0" i="0" u="none" strike="noStrike" cap="none" normalizeH="0" baseline="0" dirty="0" err="1">
                <a:ln>
                  <a:noFill/>
                </a:ln>
                <a:solidFill>
                  <a:schemeClr val="tx1"/>
                </a:solidFill>
                <a:effectLst/>
                <a:latin typeface="Coolvetica"/>
              </a:rPr>
              <a:t>empatik </a:t>
            </a:r>
            <a:r>
              <a:rPr kumimoji="0" lang="it-IT" altLang="it-IT" b="0" i="0" u="none" strike="noStrike" cap="none" normalizeH="0" baseline="0" dirty="0">
                <a:ln>
                  <a:noFill/>
                </a:ln>
                <a:solidFill>
                  <a:schemeClr val="tx1"/>
                </a:solidFill>
                <a:effectLst/>
                <a:latin typeface="Coolvetica"/>
              </a:rPr>
              <a:t>bir </a:t>
            </a:r>
            <a:r>
              <a:rPr kumimoji="0" lang="it-IT" altLang="it-IT" b="0" i="0" u="none" strike="noStrike" cap="none" normalizeH="0" baseline="0" dirty="0" err="1">
                <a:ln>
                  <a:noFill/>
                </a:ln>
                <a:solidFill>
                  <a:schemeClr val="tx1"/>
                </a:solidFill>
                <a:effectLst/>
                <a:latin typeface="Coolvetica"/>
              </a:rPr>
              <a:t>ortam oluşturun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Aktif </a:t>
            </a:r>
            <a:r>
              <a:rPr kumimoji="0" lang="it-IT" altLang="it-IT" b="0" i="0" u="none" strike="noStrike" cap="none" normalizeH="0" baseline="0" dirty="0" err="1">
                <a:ln>
                  <a:noFill/>
                </a:ln>
                <a:solidFill>
                  <a:schemeClr val="tx1"/>
                </a:solidFill>
                <a:effectLst/>
                <a:latin typeface="Coolvetica"/>
              </a:rPr>
              <a:t>dinleme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duyguları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mücadeleleri </a:t>
            </a:r>
            <a:r>
              <a:rPr kumimoji="0" lang="it-IT" altLang="it-IT" b="0" i="0" u="none" strike="noStrike" cap="none" normalizeH="0" baseline="0" dirty="0">
                <a:ln>
                  <a:noFill/>
                </a:ln>
                <a:solidFill>
                  <a:schemeClr val="tx1"/>
                </a:solidFill>
                <a:effectLst/>
                <a:latin typeface="Coolvetica"/>
              </a:rPr>
              <a:t>doğrulayın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Açık</a:t>
            </a:r>
            <a:r>
              <a:rPr kumimoji="0" lang="it-IT" altLang="it-IT" b="0" i="0" u="none" strike="noStrike" cap="none" normalizeH="0" baseline="0" dirty="0">
                <a:ln>
                  <a:noFill/>
                </a:ln>
                <a:solidFill>
                  <a:schemeClr val="tx1"/>
                </a:solidFill>
                <a:effectLst/>
                <a:latin typeface="Coolvetica"/>
              </a:rPr>
              <a:t> uçlu </a:t>
            </a:r>
            <a:r>
              <a:rPr kumimoji="0" lang="it-IT" altLang="it-IT" b="0" i="0" u="none" strike="noStrike" cap="none" normalizeH="0" baseline="0" dirty="0" err="1">
                <a:ln>
                  <a:noFill/>
                </a:ln>
                <a:solidFill>
                  <a:schemeClr val="tx1"/>
                </a:solidFill>
                <a:effectLst/>
                <a:latin typeface="Coolvetica"/>
              </a:rPr>
              <a:t>sorular </a:t>
            </a:r>
            <a:r>
              <a:rPr kumimoji="0" lang="it-IT" altLang="it-IT" b="0" i="0" u="none" strike="noStrike" cap="none" normalizeH="0" baseline="0" dirty="0">
                <a:ln>
                  <a:noFill/>
                </a:ln>
                <a:solidFill>
                  <a:schemeClr val="tx1"/>
                </a:solidFill>
                <a:effectLst/>
                <a:latin typeface="Coolvetica"/>
              </a:rPr>
              <a:t>kullanın, </a:t>
            </a:r>
            <a:r>
              <a:rPr kumimoji="0" lang="it-IT" altLang="it-IT" b="0" i="0" u="none" strike="noStrike" cap="none" normalizeH="0" baseline="0" dirty="0" err="1">
                <a:ln>
                  <a:noFill/>
                </a:ln>
                <a:solidFill>
                  <a:schemeClr val="tx1"/>
                </a:solidFill>
                <a:effectLst/>
                <a:latin typeface="Coolvetica"/>
              </a:rPr>
              <a:t>doğrudan yüzleşmekten kaçının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Günlük tutma</a:t>
            </a:r>
            <a:r>
              <a:rPr kumimoji="0" lang="it-IT" altLang="it-IT" b="0" i="0" u="none" strike="noStrike" cap="none" normalizeH="0" baseline="0" dirty="0">
                <a:ln>
                  <a:noFill/>
                </a:ln>
                <a:solidFill>
                  <a:schemeClr val="tx1"/>
                </a:solidFill>
                <a:effectLst/>
                <a:latin typeface="Coolvetica"/>
              </a:rPr>
              <a:t>, yaratıcı çıkışlar </a:t>
            </a:r>
            <a:r>
              <a:rPr kumimoji="0" lang="it-IT" altLang="it-IT" b="0" i="0" u="none" strike="noStrike" cap="none" normalizeH="0" baseline="0" dirty="0" err="1">
                <a:ln>
                  <a:noFill/>
                </a:ln>
                <a:solidFill>
                  <a:schemeClr val="tx1"/>
                </a:solidFill>
                <a:effectLst/>
                <a:latin typeface="Coolvetica"/>
              </a:rPr>
              <a:t>yoluyla kendini</a:t>
            </a:r>
            <a:r>
              <a:rPr kumimoji="0" lang="it-IT" altLang="it-IT" b="0" i="0" u="none" strike="noStrike" cap="none" normalizeH="0" baseline="0" dirty="0">
                <a:ln>
                  <a:noFill/>
                </a:ln>
                <a:solidFill>
                  <a:schemeClr val="tx1"/>
                </a:solidFill>
                <a:effectLst/>
                <a:latin typeface="Coolvetica"/>
              </a:rPr>
              <a:t> ifade etmeyi </a:t>
            </a:r>
            <a:r>
              <a:rPr kumimoji="0" lang="it-IT" altLang="it-IT" b="0" i="0" u="none" strike="noStrike" cap="none" normalizeH="0" baseline="0" dirty="0" err="1">
                <a:ln>
                  <a:noFill/>
                </a:ln>
                <a:solidFill>
                  <a:schemeClr val="tx1"/>
                </a:solidFill>
                <a:effectLst/>
                <a:latin typeface="Coolvetica"/>
              </a:rPr>
              <a:t>teşvik edin</a:t>
            </a:r>
          </a:p>
        </p:txBody>
      </p:sp>
    </p:spTree>
    <p:extLst>
      <p:ext uri="{BB962C8B-B14F-4D97-AF65-F5344CB8AC3E}">
        <p14:creationId xmlns:p14="http://schemas.microsoft.com/office/powerpoint/2010/main" val="397125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1DE0D-5A59-4774-D013-158FC18EA06E}"/>
            </a:ext>
          </a:extLst>
        </p:cNvPr>
        <p:cNvGrpSpPr/>
        <p:nvPr/>
      </p:nvGrpSpPr>
      <p:grpSpPr>
        <a:xfrm>
          <a:off x="0" y="0"/>
          <a:ext cx="0" cy="0"/>
          <a:chOff x="0" y="0"/>
          <a:chExt cx="0" cy="0"/>
        </a:xfrm>
      </p:grpSpPr>
      <p:pic>
        <p:nvPicPr>
          <p:cNvPr id="15362" name="Picture 2" descr="120+ Body Dysmorphic Disorder Illustrations Stock Illustrations,  Royalty-Free Vector Graphics &amp; Clip Art - iStock">
            <a:extLst>
              <a:ext uri="{FF2B5EF4-FFF2-40B4-BE49-F238E27FC236}">
                <a16:creationId xmlns:a16="http://schemas.microsoft.com/office/drawing/2014/main" id="{D89088A1-8F9C-13AD-AA26-F50511576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0EE6BEB9-ADD6-46FF-4B9D-B6AF5DD7786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806BC481-C023-5ACF-6DB3-0D5B22F34BA3}"/>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27DA84F1-0387-BFAA-44AD-DE67971442F6}"/>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3718459-85A4-6BE9-809C-3A56F41E7A49}"/>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359C091-8403-AFD3-37B2-2D964D07ACA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80A6099-9997-9217-DAC5-3089F5BBE2E9}"/>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rgbClr val="000000"/>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solidFill>
                <a:latin typeface="Coolvetica"/>
                <a:ea typeface="Microsoft YaHei"/>
              </a:rPr>
              <a:t>Aile ve destek ağlarının </a:t>
            </a:r>
            <a:r>
              <a:rPr lang="en-US" sz="2400" b="0" u="none" strike="noStrike" dirty="0">
                <a:solidFill>
                  <a:schemeClr val="bg1"/>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solidFill>
                <a:latin typeface="Coolvetica"/>
                <a:ea typeface="Microsoft YaHei"/>
              </a:rPr>
              <a:t>Gerçekçi olmayan sosyal ve medya etkilerine </a:t>
            </a:r>
            <a:r>
              <a:rPr lang="en-US" sz="2400" b="0" u="none" strike="noStrike" dirty="0">
                <a:solidFill>
                  <a:schemeClr val="bg1"/>
                </a:solidFill>
                <a:uFillTx/>
                <a:latin typeface="Coolvetica"/>
                <a:ea typeface="Microsoft YaHei"/>
              </a:rPr>
              <a:t>meydan okumak</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1BDDDEED-70A8-FF5B-1F02-BD0C796C5A13}"/>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asellaDiTesto 3">
            <a:extLst>
              <a:ext uri="{FF2B5EF4-FFF2-40B4-BE49-F238E27FC236}">
                <a16:creationId xmlns:a16="http://schemas.microsoft.com/office/drawing/2014/main" id="{86988CBE-8CC3-2790-2C6D-36FA5553572D}"/>
              </a:ext>
            </a:extLst>
          </p:cNvPr>
          <p:cNvSpPr txBox="1"/>
          <p:nvPr/>
        </p:nvSpPr>
        <p:spPr>
          <a:xfrm>
            <a:off x="856980" y="1654913"/>
            <a:ext cx="5181600" cy="2031325"/>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Yargılayıcı</a:t>
            </a:r>
            <a:r>
              <a:rPr kumimoji="0" lang="it-IT" altLang="it-IT" b="0" i="0" u="none" strike="noStrike" cap="none" normalizeH="0" baseline="0" dirty="0">
                <a:ln>
                  <a:noFill/>
                </a:ln>
                <a:solidFill>
                  <a:schemeClr val="tx1"/>
                </a:solidFill>
                <a:effectLst/>
                <a:latin typeface="Coolvetica"/>
              </a:rPr>
              <a:t> olmayan ve </a:t>
            </a:r>
            <a:r>
              <a:rPr kumimoji="0" lang="it-IT" altLang="it-IT" b="0" i="0" u="none" strike="noStrike" cap="none" normalizeH="0" baseline="0" dirty="0" err="1">
                <a:ln>
                  <a:noFill/>
                </a:ln>
                <a:solidFill>
                  <a:schemeClr val="tx1"/>
                </a:solidFill>
                <a:effectLst/>
                <a:latin typeface="Coolvetica"/>
              </a:rPr>
              <a:t>empatik </a:t>
            </a:r>
            <a:r>
              <a:rPr kumimoji="0" lang="it-IT" altLang="it-IT" b="0" i="0" u="none" strike="noStrike" cap="none" normalizeH="0" baseline="0" dirty="0">
                <a:ln>
                  <a:noFill/>
                </a:ln>
                <a:solidFill>
                  <a:schemeClr val="tx1"/>
                </a:solidFill>
                <a:effectLst/>
                <a:latin typeface="Coolvetica"/>
              </a:rPr>
              <a:t>bir </a:t>
            </a:r>
            <a:r>
              <a:rPr kumimoji="0" lang="it-IT" altLang="it-IT" b="0" i="0" u="none" strike="noStrike" cap="none" normalizeH="0" baseline="0" dirty="0" err="1">
                <a:ln>
                  <a:noFill/>
                </a:ln>
                <a:solidFill>
                  <a:schemeClr val="tx1"/>
                </a:solidFill>
                <a:effectLst/>
                <a:latin typeface="Coolvetica"/>
              </a:rPr>
              <a:t>ortam oluşturun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Aktif </a:t>
            </a:r>
            <a:r>
              <a:rPr kumimoji="0" lang="it-IT" altLang="it-IT" b="0" i="0" u="none" strike="noStrike" cap="none" normalizeH="0" baseline="0" dirty="0" err="1">
                <a:ln>
                  <a:noFill/>
                </a:ln>
                <a:solidFill>
                  <a:schemeClr val="tx1"/>
                </a:solidFill>
                <a:effectLst/>
                <a:latin typeface="Coolvetica"/>
              </a:rPr>
              <a:t>dinleme</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duyguları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mücadeleleri </a:t>
            </a:r>
            <a:r>
              <a:rPr kumimoji="0" lang="it-IT" altLang="it-IT" b="0" i="0" u="none" strike="noStrike" cap="none" normalizeH="0" baseline="0" dirty="0">
                <a:ln>
                  <a:noFill/>
                </a:ln>
                <a:solidFill>
                  <a:schemeClr val="tx1"/>
                </a:solidFill>
                <a:effectLst/>
                <a:latin typeface="Coolvetica"/>
              </a:rPr>
              <a:t>doğrulayın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Açık</a:t>
            </a:r>
            <a:r>
              <a:rPr kumimoji="0" lang="it-IT" altLang="it-IT" b="0" i="0" u="none" strike="noStrike" cap="none" normalizeH="0" baseline="0" dirty="0">
                <a:ln>
                  <a:noFill/>
                </a:ln>
                <a:solidFill>
                  <a:schemeClr val="tx1"/>
                </a:solidFill>
                <a:effectLst/>
                <a:latin typeface="Coolvetica"/>
              </a:rPr>
              <a:t> uçlu </a:t>
            </a:r>
            <a:r>
              <a:rPr kumimoji="0" lang="it-IT" altLang="it-IT" b="0" i="0" u="none" strike="noStrike" cap="none" normalizeH="0" baseline="0" dirty="0" err="1">
                <a:ln>
                  <a:noFill/>
                </a:ln>
                <a:solidFill>
                  <a:schemeClr val="tx1"/>
                </a:solidFill>
                <a:effectLst/>
                <a:latin typeface="Coolvetica"/>
              </a:rPr>
              <a:t>sorular </a:t>
            </a:r>
            <a:r>
              <a:rPr kumimoji="0" lang="it-IT" altLang="it-IT" b="0" i="0" u="none" strike="noStrike" cap="none" normalizeH="0" baseline="0" dirty="0">
                <a:ln>
                  <a:noFill/>
                </a:ln>
                <a:solidFill>
                  <a:schemeClr val="tx1"/>
                </a:solidFill>
                <a:effectLst/>
                <a:latin typeface="Coolvetica"/>
              </a:rPr>
              <a:t>kullanın, </a:t>
            </a:r>
            <a:r>
              <a:rPr kumimoji="0" lang="it-IT" altLang="it-IT" b="0" i="0" u="none" strike="noStrike" cap="none" normalizeH="0" baseline="0" dirty="0" err="1">
                <a:ln>
                  <a:noFill/>
                </a:ln>
                <a:solidFill>
                  <a:schemeClr val="tx1"/>
                </a:solidFill>
                <a:effectLst/>
                <a:latin typeface="Coolvetica"/>
              </a:rPr>
              <a:t>doğrudan yüzleşmekten kaçının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Günlük tutma</a:t>
            </a:r>
            <a:r>
              <a:rPr kumimoji="0" lang="it-IT" altLang="it-IT" b="0" i="0" u="none" strike="noStrike" cap="none" normalizeH="0" baseline="0" dirty="0">
                <a:ln>
                  <a:noFill/>
                </a:ln>
                <a:solidFill>
                  <a:schemeClr val="tx1"/>
                </a:solidFill>
                <a:effectLst/>
                <a:latin typeface="Coolvetica"/>
              </a:rPr>
              <a:t>, yaratıcı çıkışlar </a:t>
            </a:r>
            <a:r>
              <a:rPr kumimoji="0" lang="it-IT" altLang="it-IT" b="0" i="0" u="none" strike="noStrike" cap="none" normalizeH="0" baseline="0" dirty="0" err="1">
                <a:ln>
                  <a:noFill/>
                </a:ln>
                <a:solidFill>
                  <a:schemeClr val="tx1"/>
                </a:solidFill>
                <a:effectLst/>
                <a:latin typeface="Coolvetica"/>
              </a:rPr>
              <a:t>yoluyla kendini</a:t>
            </a:r>
            <a:r>
              <a:rPr kumimoji="0" lang="it-IT" altLang="it-IT" b="0" i="0" u="none" strike="noStrike" cap="none" normalizeH="0" baseline="0" dirty="0">
                <a:ln>
                  <a:noFill/>
                </a:ln>
                <a:solidFill>
                  <a:schemeClr val="tx1"/>
                </a:solidFill>
                <a:effectLst/>
                <a:latin typeface="Coolvetica"/>
              </a:rPr>
              <a:t> ifade etmeyi </a:t>
            </a:r>
            <a:r>
              <a:rPr kumimoji="0" lang="it-IT" altLang="it-IT" b="0" i="0" u="none" strike="noStrike" cap="none" normalizeH="0" baseline="0" dirty="0" err="1">
                <a:ln>
                  <a:noFill/>
                </a:ln>
                <a:solidFill>
                  <a:schemeClr val="tx1"/>
                </a:solidFill>
                <a:effectLst/>
                <a:latin typeface="Coolvetica"/>
              </a:rPr>
              <a:t>teşvik edin</a:t>
            </a:r>
          </a:p>
        </p:txBody>
      </p:sp>
    </p:spTree>
    <p:extLst>
      <p:ext uri="{BB962C8B-B14F-4D97-AF65-F5344CB8AC3E}">
        <p14:creationId xmlns:p14="http://schemas.microsoft.com/office/powerpoint/2010/main" val="2143293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F582D-C9CD-041F-A5ED-66DF9343212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EC377406-4AA0-8666-62C1-D44105AC7FE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2B48323-621A-AAF3-59F4-88430BEA1C4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677F8EC-7F23-6B9B-B53F-A6F62388015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C093BCD-CD2D-6BCF-B1DA-E1535D21BDE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CFD84C5-5F1D-1CCD-ECFC-1871A105A44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CAABAB1-A93A-D119-74F5-014673D739D3}"/>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Aile ve destek ağlarının </a:t>
            </a:r>
            <a:r>
              <a:rPr lang="en-US" sz="2400" b="0" u="none" strike="noStrike" dirty="0">
                <a:solidFill>
                  <a:schemeClr val="bg1">
                    <a:lumMod val="95000"/>
                  </a:schemeClr>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Gerçekçi olmayan sosyal ve medya etkilerine </a:t>
            </a:r>
            <a:r>
              <a:rPr lang="en-US" sz="2400" b="0" u="none" strike="noStrike" dirty="0">
                <a:solidFill>
                  <a:schemeClr val="bg1">
                    <a:lumMod val="95000"/>
                  </a:schemeClr>
                </a:solidFill>
                <a:uFillTx/>
                <a:latin typeface="Coolvetica"/>
                <a:ea typeface="Microsoft YaHei"/>
              </a:rPr>
              <a:t>meydan okumak</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247D2D8E-70C4-CC58-2EF2-864A51B0CE1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3F46D77B-2686-4F5D-CC2A-1D752FF117C8}"/>
              </a:ext>
            </a:extLst>
          </p:cNvPr>
          <p:cNvSpPr txBox="1"/>
          <p:nvPr/>
        </p:nvSpPr>
        <p:spPr>
          <a:xfrm>
            <a:off x="-5407356" y="2163186"/>
            <a:ext cx="5127360" cy="3506814"/>
          </a:xfrm>
          <a:prstGeom prst="rect">
            <a:avLst/>
          </a:prstGeom>
          <a:noFill/>
          <a:ln w="0">
            <a:noFill/>
          </a:ln>
        </p:spPr>
        <p:txBody>
          <a:bodyPr lIns="90000" tIns="45000" rIns="90000" bIns="45000" anchor="t">
            <a:noAutofit/>
          </a:bodyPr>
          <a:lstStyle/>
          <a:p>
            <a:r>
              <a:rPr kumimoji="0" lang="it-IT" altLang="it-IT" b="0" i="0" u="none" strike="noStrike" cap="none" normalizeH="0" baseline="0" dirty="0" err="1">
                <a:ln>
                  <a:noFill/>
                </a:ln>
                <a:solidFill>
                  <a:schemeClr val="tx1"/>
                </a:solidFill>
                <a:effectLst/>
                <a:latin typeface="Coolvetica"/>
              </a:rPr>
              <a:t>Eleştiri utancı </a:t>
            </a:r>
            <a:r>
              <a:rPr kumimoji="0" lang="it-IT" altLang="it-IT" b="0" i="0" u="none" strike="noStrike" cap="none" normalizeH="0" baseline="0" dirty="0">
                <a:ln>
                  <a:noFill/>
                </a:ln>
                <a:solidFill>
                  <a:schemeClr val="tx1"/>
                </a:solidFill>
                <a:effectLst/>
                <a:latin typeface="Coolvetica"/>
              </a:rPr>
              <a:t>ve yardıma karşı</a:t>
            </a:r>
            <a:r>
              <a:rPr kumimoji="0" lang="it-IT" altLang="it-IT" b="0" i="0" u="none" strike="noStrike" cap="none" normalizeH="0" baseline="0" dirty="0" err="1">
                <a:ln>
                  <a:noFill/>
                </a:ln>
                <a:solidFill>
                  <a:schemeClr val="tx1"/>
                </a:solidFill>
                <a:effectLst/>
                <a:latin typeface="Coolvetica"/>
              </a:rPr>
              <a:t> direnci güçlendirir</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Yemek, </a:t>
            </a:r>
            <a:r>
              <a:rPr kumimoji="0" lang="it-IT" altLang="it-IT" b="0" i="0" u="none" strike="noStrike" cap="none" normalizeH="0" baseline="0" dirty="0" err="1">
                <a:ln>
                  <a:noFill/>
                </a:ln>
                <a:solidFill>
                  <a:schemeClr val="tx1"/>
                </a:solidFill>
                <a:effectLst/>
                <a:latin typeface="Coolvetica"/>
              </a:rPr>
              <a:t>egzersiz </a:t>
            </a:r>
            <a:r>
              <a:rPr kumimoji="0" lang="it-IT" altLang="it-IT" b="0" i="0" u="none" strike="noStrike" cap="none" normalizeH="0" baseline="0" dirty="0">
                <a:ln>
                  <a:noFill/>
                </a:ln>
                <a:solidFill>
                  <a:schemeClr val="tx1"/>
                </a:solidFill>
                <a:effectLst/>
                <a:latin typeface="Coolvetica"/>
              </a:rPr>
              <a:t>veya </a:t>
            </a:r>
            <a:r>
              <a:rPr kumimoji="0" lang="it-IT" altLang="it-IT" b="0" i="0" u="none" strike="noStrike" cap="none" normalizeH="0" baseline="0" dirty="0" err="1">
                <a:ln>
                  <a:noFill/>
                </a:ln>
                <a:solidFill>
                  <a:schemeClr val="tx1"/>
                </a:solidFill>
                <a:effectLst/>
                <a:latin typeface="Coolvetica"/>
              </a:rPr>
              <a:t>görünüm hakkında </a:t>
            </a:r>
            <a:r>
              <a:rPr kumimoji="0" lang="it-IT" altLang="it-IT" b="0" i="0" u="none" strike="noStrike" cap="none" normalizeH="0" baseline="0" dirty="0">
                <a:ln>
                  <a:noFill/>
                </a:ln>
                <a:solidFill>
                  <a:schemeClr val="tx1"/>
                </a:solidFill>
                <a:effectLst/>
                <a:latin typeface="Coolvetica"/>
              </a:rPr>
              <a:t>olumsuz </a:t>
            </a:r>
            <a:r>
              <a:rPr kumimoji="0" lang="it-IT" altLang="it-IT" b="0" i="0" u="none" strike="noStrike" cap="none" normalizeH="0" baseline="0" dirty="0" err="1">
                <a:ln>
                  <a:noFill/>
                </a:ln>
                <a:solidFill>
                  <a:schemeClr val="tx1"/>
                </a:solidFill>
                <a:effectLst/>
                <a:latin typeface="Coolvetica"/>
              </a:rPr>
              <a:t>yorumlardan kaçının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Destekleyici </a:t>
            </a:r>
            <a:r>
              <a:rPr kumimoji="0" lang="it-IT" altLang="it-IT" b="0" i="0" u="none" strike="noStrike" cap="none" normalizeH="0" baseline="0" dirty="0" err="1">
                <a:ln>
                  <a:noFill/>
                </a:ln>
                <a:solidFill>
                  <a:schemeClr val="tx1"/>
                </a:solidFill>
                <a:effectLst/>
                <a:latin typeface="Coolvetica"/>
              </a:rPr>
              <a:t>bir dil kullanarak endişenizi </a:t>
            </a:r>
            <a:r>
              <a:rPr kumimoji="0" lang="it-IT" altLang="it-IT" b="0" i="0" u="none" strike="noStrike" cap="none" normalizeH="0" baseline="0" dirty="0">
                <a:ln>
                  <a:noFill/>
                </a:ln>
                <a:solidFill>
                  <a:schemeClr val="tx1"/>
                </a:solidFill>
                <a:effectLst/>
                <a:latin typeface="Coolvetica"/>
              </a:rPr>
              <a:t> ifade 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Örnekler</a:t>
            </a:r>
            <a:r>
              <a:rPr kumimoji="0" lang="it-IT" altLang="it-IT" b="0" i="0" u="none" strike="noStrike" cap="none" normalizeH="0" baseline="0" dirty="0">
                <a:ln>
                  <a:noFill/>
                </a:ln>
                <a:solidFill>
                  <a:schemeClr val="tx1"/>
                </a:solidFill>
                <a:effectLst/>
                <a:latin typeface="Coolvetica"/>
              </a:rPr>
              <a:t>:</a:t>
            </a:r>
          </a:p>
          <a:p>
            <a:pPr marL="0" marR="0" lvl="0" indent="0" algn="l" defTabSz="914400" rtl="0" eaLnBrk="0" fontAlgn="base" latinLnBrk="0" hangingPunct="0">
              <a:lnSpc>
                <a:spcPct val="100000"/>
              </a:lnSpc>
              <a:spcBef>
                <a:spcPct val="0"/>
              </a:spcBef>
              <a:spcAft>
                <a:spcPct val="0"/>
              </a:spcAft>
              <a:buClrTx/>
              <a:buSzTx/>
              <a:tabLst/>
            </a:pPr>
            <a:r>
              <a:rPr kumimoji="0" lang="it-IT" altLang="it-IT" b="0" i="0" u="none" strike="noStrike" cap="none" normalizeH="0" baseline="0" dirty="0">
                <a:ln>
                  <a:noFill/>
                </a:ln>
                <a:solidFill>
                  <a:schemeClr val="tx1"/>
                </a:solidFill>
                <a:effectLst/>
                <a:latin typeface="Coolvetica"/>
              </a:rPr>
              <a:t>"</a:t>
            </a:r>
            <a:r>
              <a:rPr kumimoji="0" lang="it-IT" altLang="it-IT" b="0" i="0" u="none" strike="noStrike" cap="none" normalizeH="0" baseline="0" dirty="0" err="1">
                <a:ln>
                  <a:noFill/>
                </a:ln>
                <a:solidFill>
                  <a:schemeClr val="tx1"/>
                </a:solidFill>
                <a:effectLst/>
                <a:latin typeface="Coolvetica"/>
              </a:rPr>
              <a:t>Kendini aç </a:t>
            </a:r>
            <a:r>
              <a:rPr kumimoji="0" lang="it-IT" altLang="it-IT" b="0" i="0" u="none" strike="noStrike" cap="none" normalizeH="0" baseline="0" dirty="0">
                <a:ln>
                  <a:noFill/>
                </a:ln>
                <a:solidFill>
                  <a:schemeClr val="tx1"/>
                </a:solidFill>
                <a:effectLst/>
                <a:latin typeface="Coolvetica"/>
              </a:rPr>
              <a:t>bırakmamalısın" </a:t>
            </a:r>
            <a:r>
              <a:rPr kumimoji="0" lang="it-IT" altLang="it-IT" b="0" i="0" u="none" strike="noStrike" cap="none" normalizeH="0" baseline="0" dirty="0" err="1">
                <a:ln>
                  <a:noFill/>
                </a:ln>
                <a:solidFill>
                  <a:schemeClr val="tx1"/>
                </a:solidFill>
                <a:effectLst/>
                <a:latin typeface="Coolvetica"/>
              </a:rPr>
              <a:t>yerine </a:t>
            </a:r>
            <a:r>
              <a:rPr kumimoji="0" lang="it-IT" altLang="it-IT" b="0" i="0" u="none" strike="noStrike" cap="none" normalizeH="0" baseline="0" dirty="0">
                <a:ln>
                  <a:noFill/>
                </a:ln>
                <a:solidFill>
                  <a:schemeClr val="tx1"/>
                </a:solidFill>
                <a:effectLst/>
                <a:latin typeface="Coolvetica"/>
              </a:rPr>
              <a:t>→ "Vücudun </a:t>
            </a:r>
            <a:r>
              <a:rPr kumimoji="0" lang="it-IT" altLang="it-IT" b="0" i="0" u="none" strike="noStrike" cap="none" normalizeH="0" baseline="0" dirty="0" err="1">
                <a:ln>
                  <a:noFill/>
                </a:ln>
                <a:solidFill>
                  <a:schemeClr val="tx1"/>
                </a:solidFill>
                <a:effectLst/>
                <a:latin typeface="Coolvetica"/>
              </a:rPr>
              <a:t>hakkında stresli olduğunu fark ettim</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Senin </a:t>
            </a:r>
            <a:r>
              <a:rPr kumimoji="0" lang="it-IT" altLang="it-IT" b="0" i="0" u="none" strike="noStrike" cap="none" normalizeH="0" baseline="0" dirty="0">
                <a:ln>
                  <a:noFill/>
                </a:ln>
                <a:solidFill>
                  <a:schemeClr val="tx1"/>
                </a:solidFill>
                <a:effectLst/>
                <a:latin typeface="Coolvetica"/>
              </a:rPr>
              <a:t>için </a:t>
            </a:r>
            <a:r>
              <a:rPr kumimoji="0" lang="it-IT" altLang="it-IT" b="0" i="0" u="none" strike="noStrike" cap="none" normalizeH="0" baseline="0" dirty="0" err="1">
                <a:ln>
                  <a:noFill/>
                </a:ln>
                <a:solidFill>
                  <a:schemeClr val="tx1"/>
                </a:solidFill>
                <a:effectLst/>
                <a:latin typeface="Coolvetica"/>
              </a:rPr>
              <a:t>buradayım</a:t>
            </a:r>
            <a:r>
              <a:rPr kumimoji="0" lang="it-IT" altLang="it-IT" b="0" i="0" u="none" strike="noStrike" cap="none" normalizeH="0" baseline="0" dirty="0">
                <a:ln>
                  <a:noFill/>
                </a:ln>
                <a:solidFill>
                  <a:schemeClr val="tx1"/>
                </a:solidFill>
                <a:effectLst/>
                <a:latin typeface="Coolvetica"/>
              </a:rPr>
              <a:t>."</a:t>
            </a: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1767CF65-D6CB-011F-2409-D56420E748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342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8CDF1-7B30-A416-34CF-FA658A608E7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D223BB6-0604-A80D-0257-EBF1D11D245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46BE4427-FE94-5B34-8BEF-04EB681113B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79CB4FF-95BD-E635-89E7-9146E9F904F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706990C5-2BF7-5739-7805-ADB154A06E4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FE012A19-2F54-A7D8-FB26-B92ED2A075E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24C350FD-2371-19D9-C4C1-7F991612240D}"/>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solidFill>
                <a:latin typeface="Coolvetica"/>
                <a:ea typeface="Microsoft YaHei"/>
              </a:rPr>
              <a:t>Aile ve destek ağlarının </a:t>
            </a:r>
            <a:r>
              <a:rPr lang="en-US" sz="2400" b="0" u="none" strike="noStrike" dirty="0">
                <a:solidFill>
                  <a:schemeClr val="bg1"/>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solidFill>
                <a:latin typeface="Coolvetica"/>
                <a:ea typeface="Microsoft YaHei"/>
              </a:rPr>
              <a:t>Gerçekçi olmayan sosyal ve medya etkilerine </a:t>
            </a:r>
            <a:r>
              <a:rPr lang="en-US" sz="2400" b="0" u="none" strike="noStrike" dirty="0">
                <a:solidFill>
                  <a:schemeClr val="bg1"/>
                </a:solidFill>
                <a:uFillTx/>
                <a:latin typeface="Coolvetica"/>
                <a:ea typeface="Microsoft YaHei"/>
              </a:rPr>
              <a:t>meydan okumak</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F3EC79DC-0DB8-1D13-2E31-DA25ECB9E858}"/>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2099C0F8-6B7A-6F8B-A41E-2BD8F21B03F6}"/>
              </a:ext>
            </a:extLst>
          </p:cNvPr>
          <p:cNvSpPr txBox="1"/>
          <p:nvPr/>
        </p:nvSpPr>
        <p:spPr>
          <a:xfrm>
            <a:off x="856980" y="2037186"/>
            <a:ext cx="5127360" cy="3506814"/>
          </a:xfrm>
          <a:prstGeom prst="rect">
            <a:avLst/>
          </a:prstGeom>
          <a:noFill/>
          <a:ln w="0">
            <a:noFill/>
          </a:ln>
        </p:spPr>
        <p:txBody>
          <a:bodyPr lIns="90000" tIns="45000" rIns="90000" bIns="45000" anchor="t">
            <a:noAutofit/>
          </a:bodyPr>
          <a:lstStyle/>
          <a:p>
            <a:r>
              <a:rPr kumimoji="0" lang="it-IT" altLang="it-IT" b="0" i="0" u="none" strike="noStrike" cap="none" normalizeH="0" baseline="0" dirty="0" err="1">
                <a:ln>
                  <a:noFill/>
                </a:ln>
                <a:solidFill>
                  <a:schemeClr val="tx1"/>
                </a:solidFill>
                <a:effectLst/>
                <a:latin typeface="Coolvetica"/>
              </a:rPr>
              <a:t>Eleştiri utancı </a:t>
            </a:r>
            <a:r>
              <a:rPr kumimoji="0" lang="it-IT" altLang="it-IT" b="0" i="0" u="none" strike="noStrike" cap="none" normalizeH="0" baseline="0" dirty="0">
                <a:ln>
                  <a:noFill/>
                </a:ln>
                <a:solidFill>
                  <a:schemeClr val="tx1"/>
                </a:solidFill>
                <a:effectLst/>
                <a:latin typeface="Coolvetica"/>
              </a:rPr>
              <a:t>ve yardıma karşı</a:t>
            </a:r>
            <a:r>
              <a:rPr kumimoji="0" lang="it-IT" altLang="it-IT" b="0" i="0" u="none" strike="noStrike" cap="none" normalizeH="0" baseline="0" dirty="0" err="1">
                <a:ln>
                  <a:noFill/>
                </a:ln>
                <a:solidFill>
                  <a:schemeClr val="tx1"/>
                </a:solidFill>
                <a:effectLst/>
                <a:latin typeface="Coolvetica"/>
              </a:rPr>
              <a:t> direnci güçlendirir</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Yemek, </a:t>
            </a:r>
            <a:r>
              <a:rPr kumimoji="0" lang="it-IT" altLang="it-IT" b="0" i="0" u="none" strike="noStrike" cap="none" normalizeH="0" baseline="0" dirty="0" err="1">
                <a:ln>
                  <a:noFill/>
                </a:ln>
                <a:solidFill>
                  <a:schemeClr val="tx1"/>
                </a:solidFill>
                <a:effectLst/>
                <a:latin typeface="Coolvetica"/>
              </a:rPr>
              <a:t>egzersiz </a:t>
            </a:r>
            <a:r>
              <a:rPr kumimoji="0" lang="it-IT" altLang="it-IT" b="0" i="0" u="none" strike="noStrike" cap="none" normalizeH="0" baseline="0" dirty="0">
                <a:ln>
                  <a:noFill/>
                </a:ln>
                <a:solidFill>
                  <a:schemeClr val="tx1"/>
                </a:solidFill>
                <a:effectLst/>
                <a:latin typeface="Coolvetica"/>
              </a:rPr>
              <a:t>veya </a:t>
            </a:r>
            <a:r>
              <a:rPr kumimoji="0" lang="it-IT" altLang="it-IT" b="0" i="0" u="none" strike="noStrike" cap="none" normalizeH="0" baseline="0" dirty="0" err="1">
                <a:ln>
                  <a:noFill/>
                </a:ln>
                <a:solidFill>
                  <a:schemeClr val="tx1"/>
                </a:solidFill>
                <a:effectLst/>
                <a:latin typeface="Coolvetica"/>
              </a:rPr>
              <a:t>görünüm hakkında </a:t>
            </a:r>
            <a:r>
              <a:rPr kumimoji="0" lang="it-IT" altLang="it-IT" b="0" i="0" u="none" strike="noStrike" cap="none" normalizeH="0" baseline="0" dirty="0">
                <a:ln>
                  <a:noFill/>
                </a:ln>
                <a:solidFill>
                  <a:schemeClr val="tx1"/>
                </a:solidFill>
                <a:effectLst/>
                <a:latin typeface="Coolvetica"/>
              </a:rPr>
              <a:t>olumsuz </a:t>
            </a:r>
            <a:r>
              <a:rPr kumimoji="0" lang="it-IT" altLang="it-IT" b="0" i="0" u="none" strike="noStrike" cap="none" normalizeH="0" baseline="0" dirty="0" err="1">
                <a:ln>
                  <a:noFill/>
                </a:ln>
                <a:solidFill>
                  <a:schemeClr val="tx1"/>
                </a:solidFill>
                <a:effectLst/>
                <a:latin typeface="Coolvetica"/>
              </a:rPr>
              <a:t>yorumlardan kaçının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Destekleyici </a:t>
            </a:r>
            <a:r>
              <a:rPr kumimoji="0" lang="it-IT" altLang="it-IT" b="0" i="0" u="none" strike="noStrike" cap="none" normalizeH="0" baseline="0" dirty="0" err="1">
                <a:ln>
                  <a:noFill/>
                </a:ln>
                <a:solidFill>
                  <a:schemeClr val="tx1"/>
                </a:solidFill>
                <a:effectLst/>
                <a:latin typeface="Coolvetica"/>
              </a:rPr>
              <a:t>bir dil kullanarak endişenizi </a:t>
            </a:r>
            <a:r>
              <a:rPr kumimoji="0" lang="it-IT" altLang="it-IT" b="0" i="0" u="none" strike="noStrike" cap="none" normalizeH="0" baseline="0" dirty="0">
                <a:ln>
                  <a:noFill/>
                </a:ln>
                <a:solidFill>
                  <a:schemeClr val="tx1"/>
                </a:solidFill>
                <a:effectLst/>
                <a:latin typeface="Coolvetica"/>
              </a:rPr>
              <a:t> ifade 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Örnekler</a:t>
            </a:r>
            <a:r>
              <a:rPr kumimoji="0" lang="it-IT" altLang="it-IT" b="0" i="0" u="none" strike="noStrike" cap="none" normalizeH="0" baseline="0" dirty="0">
                <a:ln>
                  <a:noFill/>
                </a:ln>
                <a:solidFill>
                  <a:schemeClr val="tx1"/>
                </a:solidFill>
                <a:effectLst/>
                <a:latin typeface="Coolvetica"/>
              </a:rPr>
              <a:t>:</a:t>
            </a:r>
          </a:p>
          <a:p>
            <a:pPr marL="0" marR="0" lvl="0" indent="0" algn="l" defTabSz="914400" rtl="0" eaLnBrk="0" fontAlgn="base" latinLnBrk="0" hangingPunct="0">
              <a:lnSpc>
                <a:spcPct val="100000"/>
              </a:lnSpc>
              <a:spcBef>
                <a:spcPct val="0"/>
              </a:spcBef>
              <a:spcAft>
                <a:spcPct val="0"/>
              </a:spcAft>
              <a:buClrTx/>
              <a:buSzTx/>
              <a:tabLst/>
            </a:pPr>
            <a:r>
              <a:rPr kumimoji="0" lang="it-IT" altLang="it-IT" b="0" i="0" u="none" strike="noStrike" cap="none" normalizeH="0" baseline="0" dirty="0">
                <a:ln>
                  <a:noFill/>
                </a:ln>
                <a:solidFill>
                  <a:schemeClr val="tx1"/>
                </a:solidFill>
                <a:effectLst/>
                <a:latin typeface="Coolvetica"/>
              </a:rPr>
              <a:t>"</a:t>
            </a:r>
            <a:r>
              <a:rPr kumimoji="0" lang="it-IT" altLang="it-IT" b="0" i="0" u="none" strike="noStrike" cap="none" normalizeH="0" baseline="0" dirty="0" err="1">
                <a:ln>
                  <a:noFill/>
                </a:ln>
                <a:solidFill>
                  <a:schemeClr val="tx1"/>
                </a:solidFill>
                <a:effectLst/>
                <a:latin typeface="Coolvetica"/>
              </a:rPr>
              <a:t>Kendini aç </a:t>
            </a:r>
            <a:r>
              <a:rPr kumimoji="0" lang="it-IT" altLang="it-IT" b="0" i="0" u="none" strike="noStrike" cap="none" normalizeH="0" baseline="0" dirty="0">
                <a:ln>
                  <a:noFill/>
                </a:ln>
                <a:solidFill>
                  <a:schemeClr val="tx1"/>
                </a:solidFill>
                <a:effectLst/>
                <a:latin typeface="Coolvetica"/>
              </a:rPr>
              <a:t>bırakmamalısın" </a:t>
            </a:r>
            <a:r>
              <a:rPr kumimoji="0" lang="it-IT" altLang="it-IT" b="0" i="0" u="none" strike="noStrike" cap="none" normalizeH="0" baseline="0" dirty="0" err="1">
                <a:ln>
                  <a:noFill/>
                </a:ln>
                <a:solidFill>
                  <a:schemeClr val="tx1"/>
                </a:solidFill>
                <a:effectLst/>
                <a:latin typeface="Coolvetica"/>
              </a:rPr>
              <a:t>yerine </a:t>
            </a:r>
            <a:r>
              <a:rPr kumimoji="0" lang="it-IT" altLang="it-IT" b="0" i="0" u="none" strike="noStrike" cap="none" normalizeH="0" baseline="0" dirty="0">
                <a:ln>
                  <a:noFill/>
                </a:ln>
                <a:solidFill>
                  <a:schemeClr val="tx1"/>
                </a:solidFill>
                <a:effectLst/>
                <a:latin typeface="Coolvetica"/>
              </a:rPr>
              <a:t>→ "Vücudun </a:t>
            </a:r>
            <a:r>
              <a:rPr kumimoji="0" lang="it-IT" altLang="it-IT" b="0" i="0" u="none" strike="noStrike" cap="none" normalizeH="0" baseline="0" dirty="0" err="1">
                <a:ln>
                  <a:noFill/>
                </a:ln>
                <a:solidFill>
                  <a:schemeClr val="tx1"/>
                </a:solidFill>
                <a:effectLst/>
                <a:latin typeface="Coolvetica"/>
              </a:rPr>
              <a:t>hakkında stresli olduğunu fark ettim</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Senin </a:t>
            </a:r>
            <a:r>
              <a:rPr kumimoji="0" lang="it-IT" altLang="it-IT" b="0" i="0" u="none" strike="noStrike" cap="none" normalizeH="0" baseline="0" dirty="0">
                <a:ln>
                  <a:noFill/>
                </a:ln>
                <a:solidFill>
                  <a:schemeClr val="tx1"/>
                </a:solidFill>
                <a:effectLst/>
                <a:latin typeface="Coolvetica"/>
              </a:rPr>
              <a:t>için </a:t>
            </a:r>
            <a:r>
              <a:rPr kumimoji="0" lang="it-IT" altLang="it-IT" b="0" i="0" u="none" strike="noStrike" cap="none" normalizeH="0" baseline="0" dirty="0" err="1">
                <a:ln>
                  <a:noFill/>
                </a:ln>
                <a:solidFill>
                  <a:schemeClr val="tx1"/>
                </a:solidFill>
                <a:effectLst/>
                <a:latin typeface="Coolvetica"/>
              </a:rPr>
              <a:t>buradayım</a:t>
            </a:r>
            <a:r>
              <a:rPr kumimoji="0" lang="it-IT" altLang="it-IT" b="0" i="0" u="none" strike="noStrike" cap="none" normalizeH="0" baseline="0" dirty="0">
                <a:ln>
                  <a:noFill/>
                </a:ln>
                <a:solidFill>
                  <a:schemeClr val="tx1"/>
                </a:solidFill>
                <a:effectLst/>
                <a:latin typeface="Coolvetica"/>
              </a:rPr>
              <a:t>."</a:t>
            </a: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FEE6C504-0212-CBD0-50E8-C6C91357EE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236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2CF58-819E-3D9F-5861-13091F92AAA8}"/>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6153C1F-2B3C-E601-55C6-A24D0F7852C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3684EB6-59F5-5D6F-3BB3-125AB6FB685F}"/>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DA890E2-8402-E8C3-E368-12E0302A145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2F5D32F-7F32-7C08-CC7D-205D3A445AF7}"/>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992E21A-4414-873D-C9D4-EE841505C172}"/>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83ECB0E-EAE7-C30A-7A91-74F7E203419F}"/>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Aile ve destek ağlarının </a:t>
            </a:r>
            <a:r>
              <a:rPr lang="en-US" sz="2400" b="0" u="none" strike="noStrike" dirty="0">
                <a:solidFill>
                  <a:schemeClr val="bg1">
                    <a:lumMod val="95000"/>
                  </a:schemeClr>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Gerçekçi olmayan sosyal ve medya etkilerine </a:t>
            </a:r>
            <a:r>
              <a:rPr lang="en-US" sz="2400" b="0" u="none" strike="noStrike" dirty="0">
                <a:solidFill>
                  <a:schemeClr val="bg1">
                    <a:lumMod val="95000"/>
                  </a:schemeClr>
                </a:solidFill>
                <a:uFillTx/>
                <a:latin typeface="Coolvetica"/>
                <a:ea typeface="Microsoft YaHei"/>
              </a:rPr>
              <a:t>meydan okumak</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4ADC2C8D-F2D5-EFE4-93FA-4AC9B81A25AE}"/>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89940BDF-C72C-0FB0-D7F0-20D0FDE88E0A}"/>
              </a:ext>
            </a:extLst>
          </p:cNvPr>
          <p:cNvSpPr txBox="1"/>
          <p:nvPr/>
        </p:nvSpPr>
        <p:spPr>
          <a:xfrm>
            <a:off x="-5877937" y="2482880"/>
            <a:ext cx="5877937" cy="3506814"/>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Doğru, yaşa uygun bilgiler </a:t>
            </a:r>
            <a:r>
              <a:rPr kumimoji="0" lang="it-IT" altLang="it-IT" b="0" i="0" u="none" strike="noStrike" cap="none" normalizeH="0" baseline="0" dirty="0" err="1">
                <a:ln>
                  <a:noFill/>
                </a:ln>
                <a:solidFill>
                  <a:schemeClr val="tx1"/>
                </a:solidFill>
                <a:effectLst/>
                <a:latin typeface="Coolvetica"/>
              </a:rPr>
              <a:t>sağlayın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Ezici gerçeklerden kaçının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ilişkilendirilebilir örnekler </a:t>
            </a:r>
            <a:r>
              <a:rPr kumimoji="0" lang="it-IT" altLang="it-IT" b="0" i="0" u="none" strike="noStrike" cap="none" normalizeH="0" baseline="0" dirty="0">
                <a:ln>
                  <a:noFill/>
                </a:ln>
                <a:solidFill>
                  <a:schemeClr val="tx1"/>
                </a:solidFill>
                <a:effectLst/>
                <a:latin typeface="Coolvetica"/>
              </a:rPr>
              <a:t>kullanın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Medya </a:t>
            </a:r>
            <a:r>
              <a:rPr kumimoji="0" lang="it-IT" altLang="it-IT" b="0" i="0" u="none" strike="noStrike" cap="none" normalizeH="0" baseline="0" dirty="0" err="1">
                <a:ln>
                  <a:noFill/>
                </a:ln>
                <a:solidFill>
                  <a:schemeClr val="tx1"/>
                </a:solidFill>
                <a:effectLst/>
                <a:latin typeface="Coolvetica"/>
              </a:rPr>
              <a:t>etkisini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gerçekçi olmayan </a:t>
            </a:r>
            <a:r>
              <a:rPr kumimoji="0" lang="it-IT" altLang="it-IT" b="0" i="0" u="none" strike="noStrike" cap="none" normalizeH="0" baseline="0" dirty="0">
                <a:ln>
                  <a:noFill/>
                </a:ln>
                <a:solidFill>
                  <a:schemeClr val="tx1"/>
                </a:solidFill>
                <a:effectLst/>
                <a:latin typeface="Coolvetica"/>
              </a:rPr>
              <a:t>beden standartlarını </a:t>
            </a:r>
            <a:r>
              <a:rPr kumimoji="0" lang="it-IT" altLang="it-IT" b="0" i="0" u="none" strike="noStrike" cap="none" normalizeH="0" baseline="0" dirty="0" err="1">
                <a:ln>
                  <a:noFill/>
                </a:ln>
                <a:solidFill>
                  <a:schemeClr val="tx1"/>
                </a:solidFill>
                <a:effectLst/>
                <a:latin typeface="Coolvetica"/>
              </a:rPr>
              <a:t>tartışmak</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Etkileşimli </a:t>
            </a:r>
            <a:r>
              <a:rPr kumimoji="0" lang="it-IT" altLang="it-IT" b="0" i="0" u="none" strike="noStrike" cap="none" normalizeH="0" baseline="0" dirty="0" err="1">
                <a:ln>
                  <a:noFill/>
                </a:ln>
                <a:solidFill>
                  <a:schemeClr val="tx1"/>
                </a:solidFill>
                <a:effectLst/>
                <a:latin typeface="Coolvetica"/>
              </a:rPr>
              <a:t>yöntemlerle </a:t>
            </a:r>
            <a:r>
              <a:rPr kumimoji="0" lang="it-IT" altLang="it-IT" b="0" i="0" u="none" strike="noStrike" cap="none" normalizeH="0" baseline="0" dirty="0">
                <a:ln>
                  <a:noFill/>
                </a:ln>
                <a:solidFill>
                  <a:schemeClr val="tx1"/>
                </a:solidFill>
                <a:effectLst/>
                <a:latin typeface="Coolvetica"/>
              </a:rPr>
              <a:t>(</a:t>
            </a:r>
            <a:r>
              <a:rPr kumimoji="0" lang="it-IT" altLang="it-IT" b="0" i="0" u="none" strike="noStrike" cap="none" normalizeH="0" baseline="0" dirty="0" err="1">
                <a:ln>
                  <a:noFill/>
                </a:ln>
                <a:solidFill>
                  <a:schemeClr val="tx1"/>
                </a:solidFill>
                <a:effectLst/>
                <a:latin typeface="Coolvetica"/>
              </a:rPr>
              <a:t>videolar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tartışmalar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rol </a:t>
            </a:r>
            <a:r>
              <a:rPr kumimoji="0" lang="it-IT" altLang="it-IT" b="0" i="0" u="none" strike="noStrike" cap="none" normalizeH="0" baseline="0" dirty="0">
                <a:ln>
                  <a:noFill/>
                </a:ln>
                <a:solidFill>
                  <a:schemeClr val="tx1"/>
                </a:solidFill>
                <a:effectLst/>
                <a:latin typeface="Coolvetica"/>
              </a:rPr>
              <a:t>modeller) </a:t>
            </a:r>
            <a:r>
              <a:rPr kumimoji="0" lang="it-IT" altLang="it-IT" b="0" i="0" u="none" strike="noStrike" cap="none" normalizeH="0" baseline="0" dirty="0" err="1">
                <a:ln>
                  <a:noFill/>
                </a:ln>
                <a:solidFill>
                  <a:schemeClr val="tx1"/>
                </a:solidFill>
                <a:effectLst/>
                <a:latin typeface="Coolvetica"/>
              </a:rPr>
              <a:t>katılım sağlayın</a:t>
            </a:r>
          </a:p>
          <a:p>
            <a:pPr marL="342900" indent="-342900">
              <a:buFont typeface="Courier New" panose="02070309020205020404" pitchFamily="49" charset="0"/>
              <a:buChar char="o"/>
            </a:pPr>
            <a:endParaRPr lang="en-US" sz="2400" dirty="0">
              <a:latin typeface="Coolvetica"/>
              <a:ea typeface="Microsoft YaHei"/>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E0F4F126-3985-E2C7-7B42-57F52B362B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78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54756-D8D6-8D6F-36C2-78116F34CBF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A090D74C-96B3-CFD5-F694-6378814F030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0A6404E-38A8-A3D5-8C6A-5390233F279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7A59013-5375-5F40-52E7-66C97BCC4D0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D449D5DD-807D-EC2A-23C4-BE9A76AC5C5D}"/>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EC24458-E4B8-BF56-E80D-1A0CC0DE1BA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9D0EB265-DB6D-4C32-02F9-B029CFAB8BD0}"/>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solidFill>
                <a:latin typeface="Coolvetica"/>
                <a:ea typeface="Microsoft YaHei"/>
              </a:rPr>
              <a:t>Aile ve destek ağlarının </a:t>
            </a:r>
            <a:r>
              <a:rPr lang="en-US" sz="2400" b="0" u="none" strike="noStrike" dirty="0">
                <a:solidFill>
                  <a:schemeClr val="bg1"/>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solidFill>
                <a:latin typeface="Coolvetica"/>
                <a:ea typeface="Microsoft YaHei"/>
              </a:rPr>
              <a:t>Gerçekçi olmayan sosyal ve medya etkilerine </a:t>
            </a:r>
            <a:r>
              <a:rPr lang="en-US" sz="2400" b="0" u="none" strike="noStrike" dirty="0">
                <a:solidFill>
                  <a:schemeClr val="bg1"/>
                </a:solidFill>
                <a:uFillTx/>
                <a:latin typeface="Coolvetica"/>
                <a:ea typeface="Microsoft YaHei"/>
              </a:rPr>
              <a:t>meydan okumak</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43B968D0-1AFA-B832-B8B1-4452A9AEFF0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FAEE37DE-B6D8-F3AE-0F97-85E1BB6B3700}"/>
              </a:ext>
            </a:extLst>
          </p:cNvPr>
          <p:cNvSpPr txBox="1"/>
          <p:nvPr/>
        </p:nvSpPr>
        <p:spPr>
          <a:xfrm>
            <a:off x="852340" y="2405446"/>
            <a:ext cx="5877937" cy="3506814"/>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Doğru, yaşa uygun bilgiler </a:t>
            </a:r>
            <a:r>
              <a:rPr kumimoji="0" lang="it-IT" altLang="it-IT" b="0" i="0" u="none" strike="noStrike" cap="none" normalizeH="0" baseline="0" dirty="0" err="1">
                <a:ln>
                  <a:noFill/>
                </a:ln>
                <a:solidFill>
                  <a:schemeClr val="tx1"/>
                </a:solidFill>
                <a:effectLst/>
                <a:latin typeface="Coolvetica"/>
              </a:rPr>
              <a:t>sağlayın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Ezici gerçeklerden kaçının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ilişkilendirilebilir örnekler </a:t>
            </a:r>
            <a:r>
              <a:rPr kumimoji="0" lang="it-IT" altLang="it-IT" b="0" i="0" u="none" strike="noStrike" cap="none" normalizeH="0" baseline="0" dirty="0">
                <a:ln>
                  <a:noFill/>
                </a:ln>
                <a:solidFill>
                  <a:schemeClr val="tx1"/>
                </a:solidFill>
                <a:effectLst/>
                <a:latin typeface="Coolvetica"/>
              </a:rPr>
              <a:t>kullanın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Medya </a:t>
            </a:r>
            <a:r>
              <a:rPr kumimoji="0" lang="it-IT" altLang="it-IT" b="0" i="0" u="none" strike="noStrike" cap="none" normalizeH="0" baseline="0" dirty="0" err="1">
                <a:ln>
                  <a:noFill/>
                </a:ln>
                <a:solidFill>
                  <a:schemeClr val="tx1"/>
                </a:solidFill>
                <a:effectLst/>
                <a:latin typeface="Coolvetica"/>
              </a:rPr>
              <a:t>etkisini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gerçekçi olmayan </a:t>
            </a:r>
            <a:r>
              <a:rPr kumimoji="0" lang="it-IT" altLang="it-IT" b="0" i="0" u="none" strike="noStrike" cap="none" normalizeH="0" baseline="0" dirty="0">
                <a:ln>
                  <a:noFill/>
                </a:ln>
                <a:solidFill>
                  <a:schemeClr val="tx1"/>
                </a:solidFill>
                <a:effectLst/>
                <a:latin typeface="Coolvetica"/>
              </a:rPr>
              <a:t>beden standartlarını </a:t>
            </a:r>
            <a:r>
              <a:rPr kumimoji="0" lang="it-IT" altLang="it-IT" b="0" i="0" u="none" strike="noStrike" cap="none" normalizeH="0" baseline="0" dirty="0" err="1">
                <a:ln>
                  <a:noFill/>
                </a:ln>
                <a:solidFill>
                  <a:schemeClr val="tx1"/>
                </a:solidFill>
                <a:effectLst/>
                <a:latin typeface="Coolvetica"/>
              </a:rPr>
              <a:t>tartışmak</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Etkileşimli </a:t>
            </a:r>
            <a:r>
              <a:rPr kumimoji="0" lang="it-IT" altLang="it-IT" b="0" i="0" u="none" strike="noStrike" cap="none" normalizeH="0" baseline="0" dirty="0" err="1">
                <a:ln>
                  <a:noFill/>
                </a:ln>
                <a:solidFill>
                  <a:schemeClr val="tx1"/>
                </a:solidFill>
                <a:effectLst/>
                <a:latin typeface="Coolvetica"/>
              </a:rPr>
              <a:t>yöntemlerle </a:t>
            </a:r>
            <a:r>
              <a:rPr kumimoji="0" lang="it-IT" altLang="it-IT" b="0" i="0" u="none" strike="noStrike" cap="none" normalizeH="0" baseline="0" dirty="0">
                <a:ln>
                  <a:noFill/>
                </a:ln>
                <a:solidFill>
                  <a:schemeClr val="tx1"/>
                </a:solidFill>
                <a:effectLst/>
                <a:latin typeface="Coolvetica"/>
              </a:rPr>
              <a:t>(</a:t>
            </a:r>
            <a:r>
              <a:rPr kumimoji="0" lang="it-IT" altLang="it-IT" b="0" i="0" u="none" strike="noStrike" cap="none" normalizeH="0" baseline="0" dirty="0" err="1">
                <a:ln>
                  <a:noFill/>
                </a:ln>
                <a:solidFill>
                  <a:schemeClr val="tx1"/>
                </a:solidFill>
                <a:effectLst/>
                <a:latin typeface="Coolvetica"/>
              </a:rPr>
              <a:t>videolar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tartışmalar</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rol </a:t>
            </a:r>
            <a:r>
              <a:rPr kumimoji="0" lang="it-IT" altLang="it-IT" b="0" i="0" u="none" strike="noStrike" cap="none" normalizeH="0" baseline="0" dirty="0">
                <a:ln>
                  <a:noFill/>
                </a:ln>
                <a:solidFill>
                  <a:schemeClr val="tx1"/>
                </a:solidFill>
                <a:effectLst/>
                <a:latin typeface="Coolvetica"/>
              </a:rPr>
              <a:t>modeller) </a:t>
            </a:r>
            <a:r>
              <a:rPr kumimoji="0" lang="it-IT" altLang="it-IT" b="0" i="0" u="none" strike="noStrike" cap="none" normalizeH="0" baseline="0" dirty="0" err="1">
                <a:ln>
                  <a:noFill/>
                </a:ln>
                <a:solidFill>
                  <a:schemeClr val="tx1"/>
                </a:solidFill>
                <a:effectLst/>
                <a:latin typeface="Coolvetica"/>
              </a:rPr>
              <a:t>katılım sağlayın</a:t>
            </a:r>
          </a:p>
          <a:p>
            <a:pPr marL="342900" indent="-342900">
              <a:buFont typeface="Courier New" panose="02070309020205020404" pitchFamily="49" charset="0"/>
              <a:buChar char="o"/>
            </a:pPr>
            <a:endParaRPr lang="en-US" sz="2400" dirty="0">
              <a:latin typeface="Coolvetica"/>
              <a:ea typeface="Microsoft YaHei"/>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4D4788E8-55A9-227E-30F2-ABE9EABABC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664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2D3A5-D69A-18F1-9817-8AE0B808997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15358899-683E-C86C-B11F-8AC7DC7C13F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0B9A18D-A310-5EED-C63D-8AEE780F5CE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942D663-F574-6394-18F3-1D411C4C3B42}"/>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8A26C74-AEAF-12C0-4679-999CFC1B548C}"/>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AF7C050F-F6FE-C477-42BB-66F7EEDFCBC9}"/>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B1C81D83-2342-FD5C-2039-D8F13D826765}"/>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Baskı yapmadan eğitmek</a:t>
            </a:r>
          </a:p>
          <a:p>
            <a:pPr marL="285750" indent="-285750">
              <a:buFont typeface="Wingdings" panose="05000000000000000000" pitchFamily="2" charset="2"/>
              <a:buChar char="§"/>
            </a:pPr>
            <a:r>
              <a:rPr lang="en-US" sz="2400" dirty="0">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Aile ve destek ağlarının </a:t>
            </a:r>
            <a:r>
              <a:rPr lang="en-US" sz="2400" b="0" u="none" strike="noStrike" dirty="0">
                <a:solidFill>
                  <a:schemeClr val="bg1">
                    <a:lumMod val="95000"/>
                  </a:schemeClr>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Gerçekçi olmayan sosyal ve medya etkilerine </a:t>
            </a:r>
            <a:r>
              <a:rPr lang="en-US" sz="2400" b="0" u="none" strike="noStrike" dirty="0">
                <a:solidFill>
                  <a:schemeClr val="bg1">
                    <a:lumMod val="95000"/>
                  </a:schemeClr>
                </a:solidFill>
                <a:uFillTx/>
                <a:latin typeface="Coolvetica"/>
                <a:ea typeface="Microsoft YaHei"/>
              </a:rPr>
              <a:t>meydan okumak</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5C0E67AD-3D28-CD5B-F397-0CD8158C6E1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CBEA9B9F-EA04-7A7E-F9FD-1DD91D38EC32}"/>
              </a:ext>
            </a:extLst>
          </p:cNvPr>
          <p:cNvSpPr txBox="1"/>
          <p:nvPr/>
        </p:nvSpPr>
        <p:spPr>
          <a:xfrm>
            <a:off x="10888219" y="2996288"/>
            <a:ext cx="7682863" cy="157571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Ceza değil</a:t>
            </a:r>
            <a:r>
              <a:rPr kumimoji="0" lang="it-IT" altLang="it-IT" b="0" i="0" u="none" strike="noStrike" cap="none" normalizeH="0" baseline="0" dirty="0">
                <a:ln>
                  <a:noFill/>
                </a:ln>
                <a:solidFill>
                  <a:schemeClr val="tx1"/>
                </a:solidFill>
                <a:effectLst/>
                <a:latin typeface="Coolvetica"/>
              </a:rPr>
              <a:t>, kişisel bakım </a:t>
            </a:r>
            <a:r>
              <a:rPr kumimoji="0" lang="it-IT" altLang="it-IT" b="0" i="0" u="none" strike="noStrike" cap="none" normalizeH="0" baseline="0" dirty="0" err="1">
                <a:ln>
                  <a:noFill/>
                </a:ln>
                <a:solidFill>
                  <a:schemeClr val="tx1"/>
                </a:solidFill>
                <a:effectLst/>
                <a:latin typeface="Coolvetica"/>
              </a:rPr>
              <a:t>olarak </a:t>
            </a:r>
            <a:r>
              <a:rPr kumimoji="0" lang="it-IT" altLang="it-IT" b="0" i="0" u="none" strike="noStrike" cap="none" normalizeH="0" baseline="0" dirty="0">
                <a:ln>
                  <a:noFill/>
                </a:ln>
                <a:solidFill>
                  <a:schemeClr val="tx1"/>
                </a:solidFill>
                <a:effectLst/>
                <a:latin typeface="Coolvetica"/>
              </a:rPr>
              <a:t> terapi</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Bilişsel Davranışçı Terapi (BDT), </a:t>
            </a:r>
            <a:r>
              <a:rPr kumimoji="0" lang="it-IT" altLang="it-IT" b="0" i="0" u="none" strike="noStrike" cap="none" normalizeH="0" baseline="0" dirty="0" err="1">
                <a:ln>
                  <a:noFill/>
                </a:ln>
                <a:solidFill>
                  <a:schemeClr val="tx1"/>
                </a:solidFill>
                <a:effectLst/>
                <a:latin typeface="Coolvetica"/>
              </a:rPr>
              <a:t>Kabul </a:t>
            </a:r>
            <a:r>
              <a:rPr kumimoji="0" lang="it-IT" altLang="it-IT" b="0" i="0" u="none" strike="noStrike" cap="none" normalizeH="0" baseline="0" dirty="0">
                <a:ln>
                  <a:noFill/>
                </a:ln>
                <a:solidFill>
                  <a:schemeClr val="tx1"/>
                </a:solidFill>
                <a:effectLst/>
                <a:latin typeface="Coolvetica"/>
              </a:rPr>
              <a:t>ve Kararlılık Terapisi (ACT), </a:t>
            </a:r>
            <a:r>
              <a:rPr kumimoji="0" lang="it-IT" altLang="it-IT" b="0" i="0" u="none" strike="noStrike" cap="none" normalizeH="0" baseline="0" dirty="0" err="1">
                <a:ln>
                  <a:noFill/>
                </a:ln>
                <a:solidFill>
                  <a:schemeClr val="tx1"/>
                </a:solidFill>
                <a:effectLst/>
                <a:latin typeface="Coolvetica"/>
              </a:rPr>
              <a:t>Aile</a:t>
            </a:r>
            <a:r>
              <a:rPr kumimoji="0" lang="it-IT" altLang="it-IT" b="0" i="0" u="none" strike="noStrike" cap="none" normalizeH="0" baseline="0" dirty="0">
                <a:ln>
                  <a:noFill/>
                </a:ln>
                <a:solidFill>
                  <a:schemeClr val="tx1"/>
                </a:solidFill>
                <a:effectLst/>
                <a:latin typeface="Coolvetica"/>
              </a:rPr>
              <a:t> Temelli Terapi (FBT)</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Tıbbi </a:t>
            </a:r>
            <a:r>
              <a:rPr kumimoji="0" lang="it-IT" altLang="it-IT" b="0" i="0" u="none" strike="noStrike" cap="none" normalizeH="0" baseline="0" dirty="0">
                <a:ln>
                  <a:noFill/>
                </a:ln>
                <a:solidFill>
                  <a:schemeClr val="tx1"/>
                </a:solidFill>
                <a:effectLst/>
                <a:latin typeface="Coolvetica"/>
              </a:rPr>
              <a:t>izleme ve </a:t>
            </a:r>
            <a:r>
              <a:rPr kumimoji="0" lang="it-IT" altLang="it-IT" b="0" i="0" u="none" strike="noStrike" cap="none" normalizeH="0" baseline="0" dirty="0" err="1">
                <a:ln>
                  <a:noFill/>
                </a:ln>
                <a:solidFill>
                  <a:schemeClr val="tx1"/>
                </a:solidFill>
                <a:effectLst/>
                <a:latin typeface="Coolvetica"/>
              </a:rPr>
              <a:t>beslenme </a:t>
            </a:r>
            <a:r>
              <a:rPr kumimoji="0" lang="it-IT" altLang="it-IT" b="0" i="0" u="none" strike="noStrike" cap="none" normalizeH="0" baseline="0" dirty="0">
                <a:ln>
                  <a:noFill/>
                </a:ln>
                <a:solidFill>
                  <a:schemeClr val="tx1"/>
                </a:solidFill>
                <a:effectLst/>
                <a:latin typeface="Coolvetica"/>
              </a:rPr>
              <a:t>danışmanlığı</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İstekliliği artırmak </a:t>
            </a:r>
            <a:r>
              <a:rPr kumimoji="0" lang="it-IT" altLang="it-IT" b="0" i="0" u="none" strike="noStrike" cap="none" normalizeH="0" baseline="0" dirty="0">
                <a:ln>
                  <a:noFill/>
                </a:ln>
                <a:solidFill>
                  <a:schemeClr val="tx1"/>
                </a:solidFill>
                <a:effectLst/>
                <a:latin typeface="Coolvetica"/>
              </a:rPr>
              <a:t>için bakımda </a:t>
            </a:r>
            <a:r>
              <a:rPr kumimoji="0" lang="it-IT" altLang="it-IT" b="0" i="0" u="none" strike="noStrike" cap="none" normalizeH="0" baseline="0" dirty="0" err="1">
                <a:ln>
                  <a:noFill/>
                </a:ln>
                <a:solidFill>
                  <a:schemeClr val="tx1"/>
                </a:solidFill>
                <a:effectLst/>
                <a:latin typeface="Coolvetica"/>
              </a:rPr>
              <a:t>seçenekler sunun</a:t>
            </a:r>
            <a:endParaRPr kumimoji="0" lang="it-IT" altLang="it-IT" b="0" i="0" u="none" strike="noStrike" cap="none" normalizeH="0" baseline="0" dirty="0">
              <a:ln>
                <a:noFill/>
              </a:ln>
              <a:solidFill>
                <a:schemeClr val="tx1"/>
              </a:solidFill>
              <a:effectLst/>
              <a:latin typeface="Coolvetica"/>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CC59F19E-1D2E-5A19-78CD-7A6FCFA845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983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B2463-B489-870A-7395-226581890EE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FA7E97E-DF6E-3B74-6806-1B6D57F40E9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57827BD-A562-E284-A8CA-5B998352433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6B5B39D-4B45-EA93-A7CF-E9A2F2C12C1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CD1E502-0EB0-B105-E6B0-D272FB0090D1}"/>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21DA51A-1EC3-CC6B-A08B-7B468FEC536C}"/>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10CD486-D547-E4D4-CA4C-8D72E9E92582}"/>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Baskı yapmadan eğitmek</a:t>
            </a:r>
          </a:p>
          <a:p>
            <a:pPr marL="285750" indent="-285750">
              <a:buFont typeface="Wingdings" panose="05000000000000000000" pitchFamily="2" charset="2"/>
              <a:buChar char="§"/>
            </a:pPr>
            <a:r>
              <a:rPr lang="en-US" sz="2400" dirty="0">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solidFill>
                <a:latin typeface="Coolvetica"/>
                <a:ea typeface="Microsoft YaHei"/>
              </a:rPr>
              <a:t>Aile ve destek ağlarının </a:t>
            </a:r>
            <a:r>
              <a:rPr lang="en-US" sz="2400" b="0" u="none" strike="noStrike" dirty="0">
                <a:solidFill>
                  <a:schemeClr val="bg1"/>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solidFill>
                <a:latin typeface="Coolvetica"/>
                <a:ea typeface="Microsoft YaHei"/>
              </a:rPr>
              <a:t>Gerçekçi olmayan sosyal ve medya etkilerine </a:t>
            </a:r>
            <a:r>
              <a:rPr lang="en-US" sz="2400" b="0" u="none" strike="noStrike" dirty="0">
                <a:solidFill>
                  <a:schemeClr val="bg1"/>
                </a:solidFill>
                <a:uFillTx/>
                <a:latin typeface="Coolvetica"/>
                <a:ea typeface="Microsoft YaHei"/>
              </a:rPr>
              <a:t>meydan okumak</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F382C5BA-C9DE-4B41-544A-303FD8CDB9E2}"/>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4298D58E-8D3A-1C7D-733A-FE31414BF465}"/>
              </a:ext>
            </a:extLst>
          </p:cNvPr>
          <p:cNvSpPr txBox="1"/>
          <p:nvPr/>
        </p:nvSpPr>
        <p:spPr>
          <a:xfrm>
            <a:off x="856980" y="2731048"/>
            <a:ext cx="7682863" cy="157571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Ceza değil</a:t>
            </a:r>
            <a:r>
              <a:rPr kumimoji="0" lang="it-IT" altLang="it-IT" b="0" i="0" u="none" strike="noStrike" cap="none" normalizeH="0" baseline="0" dirty="0">
                <a:ln>
                  <a:noFill/>
                </a:ln>
                <a:solidFill>
                  <a:schemeClr val="tx1"/>
                </a:solidFill>
                <a:effectLst/>
                <a:latin typeface="Coolvetica"/>
              </a:rPr>
              <a:t>, kişisel bakım </a:t>
            </a:r>
            <a:r>
              <a:rPr kumimoji="0" lang="it-IT" altLang="it-IT" b="0" i="0" u="none" strike="noStrike" cap="none" normalizeH="0" baseline="0" dirty="0" err="1">
                <a:ln>
                  <a:noFill/>
                </a:ln>
                <a:solidFill>
                  <a:schemeClr val="tx1"/>
                </a:solidFill>
                <a:effectLst/>
                <a:latin typeface="Coolvetica"/>
              </a:rPr>
              <a:t>olarak </a:t>
            </a:r>
            <a:r>
              <a:rPr kumimoji="0" lang="it-IT" altLang="it-IT" b="0" i="0" u="none" strike="noStrike" cap="none" normalizeH="0" baseline="0" dirty="0">
                <a:ln>
                  <a:noFill/>
                </a:ln>
                <a:solidFill>
                  <a:schemeClr val="tx1"/>
                </a:solidFill>
                <a:effectLst/>
                <a:latin typeface="Coolvetica"/>
              </a:rPr>
              <a:t> terapi</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Bilişsel Davranışçı Terapi (BDT), </a:t>
            </a:r>
            <a:r>
              <a:rPr kumimoji="0" lang="it-IT" altLang="it-IT" b="0" i="0" u="none" strike="noStrike" cap="none" normalizeH="0" baseline="0" dirty="0" err="1">
                <a:ln>
                  <a:noFill/>
                </a:ln>
                <a:solidFill>
                  <a:schemeClr val="tx1"/>
                </a:solidFill>
                <a:effectLst/>
                <a:latin typeface="Coolvetica"/>
              </a:rPr>
              <a:t>Kabul </a:t>
            </a:r>
            <a:r>
              <a:rPr kumimoji="0" lang="it-IT" altLang="it-IT" b="0" i="0" u="none" strike="noStrike" cap="none" normalizeH="0" baseline="0" dirty="0">
                <a:ln>
                  <a:noFill/>
                </a:ln>
                <a:solidFill>
                  <a:schemeClr val="tx1"/>
                </a:solidFill>
                <a:effectLst/>
                <a:latin typeface="Coolvetica"/>
              </a:rPr>
              <a:t>ve Kararlılık Terapisi (ACT), </a:t>
            </a:r>
            <a:r>
              <a:rPr kumimoji="0" lang="it-IT" altLang="it-IT" b="0" i="0" u="none" strike="noStrike" cap="none" normalizeH="0" baseline="0" dirty="0" err="1">
                <a:ln>
                  <a:noFill/>
                </a:ln>
                <a:solidFill>
                  <a:schemeClr val="tx1"/>
                </a:solidFill>
                <a:effectLst/>
                <a:latin typeface="Coolvetica"/>
              </a:rPr>
              <a:t>Aile</a:t>
            </a:r>
            <a:r>
              <a:rPr kumimoji="0" lang="it-IT" altLang="it-IT" b="0" i="0" u="none" strike="noStrike" cap="none" normalizeH="0" baseline="0" dirty="0">
                <a:ln>
                  <a:noFill/>
                </a:ln>
                <a:solidFill>
                  <a:schemeClr val="tx1"/>
                </a:solidFill>
                <a:effectLst/>
                <a:latin typeface="Coolvetica"/>
              </a:rPr>
              <a:t> Temelli Terapi (FBT)</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Tıbbi </a:t>
            </a:r>
            <a:r>
              <a:rPr kumimoji="0" lang="it-IT" altLang="it-IT" b="0" i="0" u="none" strike="noStrike" cap="none" normalizeH="0" baseline="0" dirty="0">
                <a:ln>
                  <a:noFill/>
                </a:ln>
                <a:solidFill>
                  <a:schemeClr val="tx1"/>
                </a:solidFill>
                <a:effectLst/>
                <a:latin typeface="Coolvetica"/>
              </a:rPr>
              <a:t>izleme ve </a:t>
            </a:r>
            <a:r>
              <a:rPr kumimoji="0" lang="it-IT" altLang="it-IT" b="0" i="0" u="none" strike="noStrike" cap="none" normalizeH="0" baseline="0" dirty="0" err="1">
                <a:ln>
                  <a:noFill/>
                </a:ln>
                <a:solidFill>
                  <a:schemeClr val="tx1"/>
                </a:solidFill>
                <a:effectLst/>
                <a:latin typeface="Coolvetica"/>
              </a:rPr>
              <a:t>beslenme </a:t>
            </a:r>
            <a:r>
              <a:rPr kumimoji="0" lang="it-IT" altLang="it-IT" b="0" i="0" u="none" strike="noStrike" cap="none" normalizeH="0" baseline="0" dirty="0">
                <a:ln>
                  <a:noFill/>
                </a:ln>
                <a:solidFill>
                  <a:schemeClr val="tx1"/>
                </a:solidFill>
                <a:effectLst/>
                <a:latin typeface="Coolvetica"/>
              </a:rPr>
              <a:t>danışmanlığı</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İstekliliği artırmak </a:t>
            </a:r>
            <a:r>
              <a:rPr kumimoji="0" lang="it-IT" altLang="it-IT" b="0" i="0" u="none" strike="noStrike" cap="none" normalizeH="0" baseline="0" dirty="0">
                <a:ln>
                  <a:noFill/>
                </a:ln>
                <a:solidFill>
                  <a:schemeClr val="tx1"/>
                </a:solidFill>
                <a:effectLst/>
                <a:latin typeface="Coolvetica"/>
              </a:rPr>
              <a:t>için bakımda </a:t>
            </a:r>
            <a:r>
              <a:rPr kumimoji="0" lang="it-IT" altLang="it-IT" b="0" i="0" u="none" strike="noStrike" cap="none" normalizeH="0" baseline="0" dirty="0" err="1">
                <a:ln>
                  <a:noFill/>
                </a:ln>
                <a:solidFill>
                  <a:schemeClr val="tx1"/>
                </a:solidFill>
                <a:effectLst/>
                <a:latin typeface="Coolvetica"/>
              </a:rPr>
              <a:t>seçenekler sunun</a:t>
            </a:r>
            <a:endParaRPr kumimoji="0" lang="it-IT" altLang="it-IT" b="0" i="0" u="none" strike="noStrike" cap="none" normalizeH="0" baseline="0" dirty="0">
              <a:ln>
                <a:noFill/>
              </a:ln>
              <a:solidFill>
                <a:schemeClr val="tx1"/>
              </a:solidFill>
              <a:effectLst/>
              <a:latin typeface="Coolvetica"/>
            </a:endParaRPr>
          </a:p>
          <a:p>
            <a:endParaRPr lang="en-US" sz="2400" dirty="0">
              <a:latin typeface="Coolvetica"/>
              <a:ea typeface="Microsoft YaHei"/>
            </a:endParaRPr>
          </a:p>
        </p:txBody>
      </p:sp>
      <p:pic>
        <p:nvPicPr>
          <p:cNvPr id="6" name="Picture 2" descr="120+ Body Dysmorphic Disorder Illustrations Stock Illustrations,  Royalty-Free Vector Graphics &amp; Clip Art - iStock">
            <a:extLst>
              <a:ext uri="{FF2B5EF4-FFF2-40B4-BE49-F238E27FC236}">
                <a16:creationId xmlns:a16="http://schemas.microsoft.com/office/drawing/2014/main" id="{A7C41CD7-7122-1BD9-999E-B6A8E1AB78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441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183708E-3F52-0147-5802-66849F6E4F32}"/>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EE6B568-1B85-4383-200D-A889B3F20D5A}"/>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2D8F2E1-08AA-CCF0-BE68-8B0ED09A01E8}"/>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B8EE453-82C0-D960-A7E5-5DDE31294FD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6D2A934-7B01-6C1D-771F-3C1C78E3964A}"/>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30D334A-E383-1D4E-4F57-D0882CACA28E}"/>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Beden İmajı Nedir?</a:t>
            </a:r>
          </a:p>
        </p:txBody>
      </p:sp>
      <p:pic>
        <p:nvPicPr>
          <p:cNvPr id="2050" name="Picture 2" descr="Symptoms and Causes of Body Dysmorphic Disorder - Cognitive Behavior  Associates">
            <a:extLst>
              <a:ext uri="{FF2B5EF4-FFF2-40B4-BE49-F238E27FC236}">
                <a16:creationId xmlns:a16="http://schemas.microsoft.com/office/drawing/2014/main" id="{34236596-AE3E-7240-3F89-F4B34449ED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9836" y="2187173"/>
            <a:ext cx="5840326" cy="191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66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EFEC4-900E-4EE8-C9CE-1C05AEB1E54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C2BC3551-AA9F-CDEA-5B9B-7AAAFE81177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1AC9F56-EE8E-54EC-FB58-41DE159B0A4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233CBF9-61AD-C3C9-8123-C7BA15A76891}"/>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213F20E6-18B1-9542-5C75-E1FF65F21C84}"/>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5EBC912-169B-3E10-357D-C59387FFED4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FC202B4-0340-8C21-9BA4-F6935C956856}"/>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Profesyonel yardımı teşvik etmek</a:t>
            </a:r>
          </a:p>
          <a:p>
            <a:pPr marL="285750" indent="-285750">
              <a:buFont typeface="Wingdings" panose="05000000000000000000" pitchFamily="2" charset="2"/>
              <a:buChar char="§"/>
            </a:pPr>
            <a:r>
              <a:rPr lang="en-US" sz="2400" dirty="0">
                <a:latin typeface="Coolvetica"/>
                <a:ea typeface="Microsoft YaHei"/>
              </a:rPr>
              <a:t>Aile ve destek ağlarının </a:t>
            </a:r>
            <a:r>
              <a:rPr lang="en-US" sz="2400" b="0" u="none" strike="noStrike" dirty="0">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Gerçekçi olmayan sosyal ve medya etkilerine </a:t>
            </a:r>
            <a:r>
              <a:rPr lang="en-US" sz="2400" b="0" u="none" strike="noStrike" dirty="0">
                <a:solidFill>
                  <a:schemeClr val="bg1">
                    <a:lumMod val="95000"/>
                  </a:schemeClr>
                </a:solidFill>
                <a:uFillTx/>
                <a:latin typeface="Coolvetica"/>
                <a:ea typeface="Microsoft YaHei"/>
              </a:rPr>
              <a:t>meydan okumak</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52F0C9FE-E06F-3123-E92E-6A4D34174796}"/>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E174CA1F-8ED1-D0AF-1D5B-2F2EC8B9BEE2}"/>
              </a:ext>
            </a:extLst>
          </p:cNvPr>
          <p:cNvSpPr txBox="1"/>
          <p:nvPr/>
        </p:nvSpPr>
        <p:spPr>
          <a:xfrm>
            <a:off x="-6372322" y="3528071"/>
            <a:ext cx="6711262" cy="1223455"/>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Aileleri beden imajı bozuklukları konusunda eğitin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Davranışları etkinleştirmeden </a:t>
            </a:r>
            <a:r>
              <a:rPr kumimoji="0" lang="it-IT" altLang="it-IT" b="0" i="0" u="none" strike="noStrike" cap="none" normalizeH="0" baseline="0" dirty="0">
                <a:ln>
                  <a:noFill/>
                </a:ln>
                <a:solidFill>
                  <a:schemeClr val="tx1"/>
                </a:solidFill>
                <a:effectLst/>
                <a:latin typeface="Coolvetica"/>
              </a:rPr>
              <a:t>olumlu </a:t>
            </a:r>
            <a:r>
              <a:rPr kumimoji="0" lang="it-IT" altLang="it-IT" b="0" i="0" u="none" strike="noStrike" cap="none" normalizeH="0" baseline="0" dirty="0" err="1">
                <a:ln>
                  <a:noFill/>
                </a:ln>
                <a:solidFill>
                  <a:schemeClr val="tx1"/>
                </a:solidFill>
                <a:effectLst/>
                <a:latin typeface="Coolvetica"/>
              </a:rPr>
              <a:t>pekiştirmeyi öğretin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Beden </a:t>
            </a:r>
            <a:r>
              <a:rPr kumimoji="0" lang="it-IT" altLang="it-IT" b="0" i="0" u="none" strike="noStrike" cap="none" normalizeH="0" baseline="0" dirty="0" err="1">
                <a:ln>
                  <a:noFill/>
                </a:ln>
                <a:solidFill>
                  <a:schemeClr val="tx1"/>
                </a:solidFill>
                <a:effectLst/>
                <a:latin typeface="Coolvetica"/>
              </a:rPr>
              <a:t>pozitifliğini teşvik eden okul</a:t>
            </a:r>
            <a:r>
              <a:rPr kumimoji="0" lang="it-IT" altLang="it-IT" b="0" i="0" u="none" strike="noStrike" cap="none" normalizeH="0" baseline="0" dirty="0">
                <a:ln>
                  <a:noFill/>
                </a:ln>
                <a:solidFill>
                  <a:schemeClr val="tx1"/>
                </a:solidFill>
                <a:effectLst/>
                <a:latin typeface="Coolvetica"/>
              </a:rPr>
              <a:t> temelli </a:t>
            </a:r>
            <a:r>
              <a:rPr kumimoji="0" lang="it-IT" altLang="it-IT" b="0" i="0" u="none" strike="noStrike" cap="none" normalizeH="0" baseline="0" dirty="0" err="1">
                <a:ln>
                  <a:noFill/>
                </a:ln>
                <a:solidFill>
                  <a:schemeClr val="tx1"/>
                </a:solidFill>
                <a:effectLst/>
                <a:latin typeface="Coolvetica"/>
              </a:rPr>
              <a:t>programları teşvik edin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Ebeveynler </a:t>
            </a:r>
            <a:r>
              <a:rPr kumimoji="0" lang="it-IT" altLang="it-IT" b="0" i="0" u="none" strike="noStrike" cap="none" normalizeH="0" baseline="0" dirty="0">
                <a:ln>
                  <a:noFill/>
                </a:ln>
                <a:solidFill>
                  <a:schemeClr val="tx1"/>
                </a:solidFill>
                <a:effectLst/>
                <a:latin typeface="Coolvetica"/>
              </a:rPr>
              <a:t>ve bakıcılar  için destek grupları</a:t>
            </a:r>
          </a:p>
          <a:p>
            <a:endParaRPr lang="en-US" dirty="0">
              <a:latin typeface="Coolvetica"/>
              <a:ea typeface="Microsoft YaHei"/>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C09E3A26-290E-490D-2203-40D5C8419F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23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9EE38-7167-6F72-A376-633F71288BF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37E7AA9-A364-BEA5-041A-63025CC1B8D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1604E96-AE5D-3BEF-4B07-6C4A1C5F3520}"/>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E3FC829-EAEC-0700-D58D-169081F6351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30BFDFA5-901A-89C1-E4BE-7C8C719EFEBD}"/>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D8EBD540-56E3-BB7D-376E-885F647D3A2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352CE42-B2E3-CC91-C552-E323079E66FE}"/>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solidFill>
                <a:latin typeface="Coolvetica"/>
                <a:ea typeface="Microsoft YaHei"/>
              </a:rPr>
              <a:t>Profesyonel yardımı teşvik etmek</a:t>
            </a:r>
          </a:p>
          <a:p>
            <a:pPr marL="285750" indent="-285750">
              <a:buFont typeface="Wingdings" panose="05000000000000000000" pitchFamily="2" charset="2"/>
              <a:buChar char="§"/>
            </a:pPr>
            <a:r>
              <a:rPr lang="en-US" sz="2400" dirty="0">
                <a:latin typeface="Coolvetica"/>
                <a:ea typeface="Microsoft YaHei"/>
              </a:rPr>
              <a:t>Aile ve destek ağlarının </a:t>
            </a:r>
            <a:r>
              <a:rPr lang="en-US" sz="2400" b="0" u="none" strike="noStrike" dirty="0">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solidFill>
                <a:latin typeface="Coolvetica"/>
                <a:ea typeface="Microsoft YaHei"/>
              </a:rPr>
              <a:t>Gerçekçi olmayan sosyal ve medya etkilerine </a:t>
            </a:r>
            <a:r>
              <a:rPr lang="en-US" sz="2400" b="0" u="none" strike="noStrike" dirty="0">
                <a:solidFill>
                  <a:schemeClr val="bg1"/>
                </a:solidFill>
                <a:uFillTx/>
                <a:latin typeface="Coolvetica"/>
                <a:ea typeface="Microsoft YaHei"/>
              </a:rPr>
              <a:t>meydan okumak</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6E56DF94-169F-BCD7-57F8-661C264C0FEF}"/>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E2A6497E-E724-5191-A4D5-5CE0DBAD85F4}"/>
              </a:ext>
            </a:extLst>
          </p:cNvPr>
          <p:cNvSpPr txBox="1"/>
          <p:nvPr/>
        </p:nvSpPr>
        <p:spPr>
          <a:xfrm>
            <a:off x="915874" y="3119945"/>
            <a:ext cx="6711262" cy="1223455"/>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Aileleri beden imajı bozuklukları konusunda eğitin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Davranışları etkinleştirmeden </a:t>
            </a:r>
            <a:r>
              <a:rPr kumimoji="0" lang="it-IT" altLang="it-IT" b="0" i="0" u="none" strike="noStrike" cap="none" normalizeH="0" baseline="0" dirty="0">
                <a:ln>
                  <a:noFill/>
                </a:ln>
                <a:solidFill>
                  <a:schemeClr val="tx1"/>
                </a:solidFill>
                <a:effectLst/>
                <a:latin typeface="Coolvetica"/>
              </a:rPr>
              <a:t>olumlu </a:t>
            </a:r>
            <a:r>
              <a:rPr kumimoji="0" lang="it-IT" altLang="it-IT" b="0" i="0" u="none" strike="noStrike" cap="none" normalizeH="0" baseline="0" dirty="0" err="1">
                <a:ln>
                  <a:noFill/>
                </a:ln>
                <a:solidFill>
                  <a:schemeClr val="tx1"/>
                </a:solidFill>
                <a:effectLst/>
                <a:latin typeface="Coolvetica"/>
              </a:rPr>
              <a:t>pekiştirmeyi öğretin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 Beden </a:t>
            </a:r>
            <a:r>
              <a:rPr kumimoji="0" lang="it-IT" altLang="it-IT" b="0" i="0" u="none" strike="noStrike" cap="none" normalizeH="0" baseline="0" dirty="0" err="1">
                <a:ln>
                  <a:noFill/>
                </a:ln>
                <a:solidFill>
                  <a:schemeClr val="tx1"/>
                </a:solidFill>
                <a:effectLst/>
                <a:latin typeface="Coolvetica"/>
              </a:rPr>
              <a:t>pozitifliğini teşvik eden okul</a:t>
            </a:r>
            <a:r>
              <a:rPr kumimoji="0" lang="it-IT" altLang="it-IT" b="0" i="0" u="none" strike="noStrike" cap="none" normalizeH="0" baseline="0" dirty="0">
                <a:ln>
                  <a:noFill/>
                </a:ln>
                <a:solidFill>
                  <a:schemeClr val="tx1"/>
                </a:solidFill>
                <a:effectLst/>
                <a:latin typeface="Coolvetica"/>
              </a:rPr>
              <a:t> temelli </a:t>
            </a:r>
            <a:r>
              <a:rPr kumimoji="0" lang="it-IT" altLang="it-IT" b="0" i="0" u="none" strike="noStrike" cap="none" normalizeH="0" baseline="0" dirty="0" err="1">
                <a:ln>
                  <a:noFill/>
                </a:ln>
                <a:solidFill>
                  <a:schemeClr val="tx1"/>
                </a:solidFill>
                <a:effectLst/>
                <a:latin typeface="Coolvetica"/>
              </a:rPr>
              <a:t>programları teşvik edin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 Ebeveynler </a:t>
            </a:r>
            <a:r>
              <a:rPr kumimoji="0" lang="it-IT" altLang="it-IT" b="0" i="0" u="none" strike="noStrike" cap="none" normalizeH="0" baseline="0" dirty="0">
                <a:ln>
                  <a:noFill/>
                </a:ln>
                <a:solidFill>
                  <a:schemeClr val="tx1"/>
                </a:solidFill>
                <a:effectLst/>
                <a:latin typeface="Coolvetica"/>
              </a:rPr>
              <a:t>ve bakıcılar  için destek grupları</a:t>
            </a:r>
          </a:p>
          <a:p>
            <a:endParaRPr lang="en-US" dirty="0">
              <a:latin typeface="Coolvetica"/>
              <a:ea typeface="Microsoft YaHei"/>
            </a:endParaRPr>
          </a:p>
          <a:p>
            <a:endParaRPr lang="en-US" sz="2400" dirty="0">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1715493A-E421-CCA9-229D-8556DF6BD7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11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50326-ED04-48D1-B139-F9C39BDA60AD}"/>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E10279A5-5C41-4010-E3BF-EA7A940E2CE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223DCD68-EC59-3837-F1F3-8E5D765DE1B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6E58B10-5EE5-6BF0-ED9E-DFD7217AD42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B1610E0-C320-DE95-F9C4-69A4C32BE6C5}"/>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78B6816F-CF76-751D-97D9-2A7CFB8C49B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58411F9-2164-82A0-CAAB-89022728A468}"/>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Aile ve destek ağlarının </a:t>
            </a:r>
            <a:r>
              <a:rPr lang="en-US" sz="2400" b="0" u="none" strike="noStrike" dirty="0">
                <a:solidFill>
                  <a:schemeClr val="bg1">
                    <a:lumMod val="95000"/>
                  </a:schemeClr>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Gerçekçi olmayan sosyal ve medya etkilerine </a:t>
            </a:r>
            <a:r>
              <a:rPr lang="en-US" sz="2400" b="0" u="none" strike="noStrike" dirty="0">
                <a:solidFill>
                  <a:schemeClr val="bg1">
                    <a:lumMod val="95000"/>
                  </a:schemeClr>
                </a:solidFill>
                <a:uFillTx/>
                <a:latin typeface="Coolvetica"/>
                <a:ea typeface="Microsoft YaHei"/>
              </a:rPr>
              <a:t>meydan okumak</a:t>
            </a:r>
            <a:endParaRPr lang="en-US" sz="2400" b="0" u="none" strike="noStrike" dirty="0">
              <a:solidFill>
                <a:schemeClr val="bg1">
                  <a:lumMod val="95000"/>
                </a:schemeClr>
              </a:solidFill>
              <a:uFillTx/>
              <a:latin typeface="Coolvetica"/>
            </a:endParaRPr>
          </a:p>
        </p:txBody>
      </p:sp>
      <p:sp>
        <p:nvSpPr>
          <p:cNvPr id="2" name="CuadroTexto 22">
            <a:extLst>
              <a:ext uri="{FF2B5EF4-FFF2-40B4-BE49-F238E27FC236}">
                <a16:creationId xmlns:a16="http://schemas.microsoft.com/office/drawing/2014/main" id="{40E946E5-C32A-A78B-E840-CDA7007AB9C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5D07E5DB-8DFF-3936-FD49-F893122AD02C}"/>
              </a:ext>
            </a:extLst>
          </p:cNvPr>
          <p:cNvSpPr txBox="1"/>
          <p:nvPr/>
        </p:nvSpPr>
        <p:spPr>
          <a:xfrm>
            <a:off x="10462707" y="3454566"/>
            <a:ext cx="6711262" cy="126872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Odağı </a:t>
            </a:r>
            <a:r>
              <a:rPr kumimoji="0" lang="it-IT" altLang="it-IT" b="0" i="0" u="none" strike="noStrike" cap="none" normalizeH="0" baseline="0" dirty="0" err="1">
                <a:ln>
                  <a:noFill/>
                </a:ln>
                <a:solidFill>
                  <a:schemeClr val="tx1"/>
                </a:solidFill>
                <a:effectLst/>
                <a:latin typeface="Coolvetica"/>
              </a:rPr>
              <a:t>dış görünüşten </a:t>
            </a:r>
            <a:r>
              <a:rPr kumimoji="0" lang="it-IT" altLang="it-IT" b="0" i="0" u="none" strike="noStrike" cap="none" normalizeH="0" baseline="0" dirty="0">
                <a:ln>
                  <a:noFill/>
                </a:ln>
                <a:solidFill>
                  <a:schemeClr val="tx1"/>
                </a:solidFill>
                <a:effectLst/>
                <a:latin typeface="Coolvetica"/>
              </a:rPr>
              <a:t>genel </a:t>
            </a:r>
            <a:r>
              <a:rPr kumimoji="0" lang="it-IT" altLang="it-IT" b="0" i="0" u="none" strike="noStrike" cap="none" normalizeH="0" baseline="0" dirty="0" err="1">
                <a:ln>
                  <a:noFill/>
                </a:ln>
                <a:solidFill>
                  <a:schemeClr val="tx1"/>
                </a:solidFill>
                <a:effectLst/>
                <a:latin typeface="Coolvetica"/>
              </a:rPr>
              <a:t>esenliğe </a:t>
            </a:r>
            <a:r>
              <a:rPr kumimoji="0" lang="it-IT" altLang="it-IT" b="0" i="0" u="none" strike="noStrike" cap="none" normalizeH="0" baseline="0" dirty="0">
                <a:ln>
                  <a:noFill/>
                </a:ln>
                <a:solidFill>
                  <a:schemeClr val="tx1"/>
                </a:solidFill>
                <a:effectLst/>
                <a:latin typeface="Coolvetica"/>
              </a:rPr>
              <a:t>kaydırın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Katı </a:t>
            </a:r>
            <a:r>
              <a:rPr kumimoji="0" lang="it-IT" altLang="it-IT" b="0" i="0" u="none" strike="noStrike" cap="none" normalizeH="0" baseline="0" dirty="0">
                <a:ln>
                  <a:noFill/>
                </a:ln>
                <a:solidFill>
                  <a:schemeClr val="tx1"/>
                </a:solidFill>
                <a:effectLst/>
                <a:latin typeface="Coolvetica"/>
              </a:rPr>
              <a:t>kurallar </a:t>
            </a:r>
            <a:r>
              <a:rPr kumimoji="0" lang="it-IT" altLang="it-IT" b="0" i="0" u="none" strike="noStrike" cap="none" normalizeH="0" baseline="0" dirty="0" err="1">
                <a:ln>
                  <a:noFill/>
                </a:ln>
                <a:solidFill>
                  <a:schemeClr val="tx1"/>
                </a:solidFill>
                <a:effectLst/>
                <a:latin typeface="Coolvetica"/>
              </a:rPr>
              <a:t>olmadan dengeli beslenmeyi teşvik 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Estetik </a:t>
            </a:r>
            <a:r>
              <a:rPr kumimoji="0" lang="it-IT" altLang="it-IT" b="0" i="0" u="none" strike="noStrike" cap="none" normalizeH="0" baseline="0" dirty="0">
                <a:ln>
                  <a:noFill/>
                </a:ln>
                <a:solidFill>
                  <a:schemeClr val="tx1"/>
                </a:solidFill>
                <a:effectLst/>
                <a:latin typeface="Coolvetica"/>
              </a:rPr>
              <a:t>için </a:t>
            </a:r>
            <a:r>
              <a:rPr kumimoji="0" lang="it-IT" altLang="it-IT" b="0" i="0" u="none" strike="noStrike" cap="none" normalizeH="0" baseline="0" dirty="0" err="1">
                <a:ln>
                  <a:noFill/>
                </a:ln>
                <a:solidFill>
                  <a:schemeClr val="tx1"/>
                </a:solidFill>
                <a:effectLst/>
                <a:latin typeface="Coolvetica"/>
              </a:rPr>
              <a:t>değil, </a:t>
            </a:r>
            <a:r>
              <a:rPr kumimoji="0" lang="it-IT" altLang="it-IT" b="0" i="0" u="none" strike="noStrike" cap="none" normalizeH="0" baseline="0" dirty="0">
                <a:ln>
                  <a:noFill/>
                </a:ln>
                <a:solidFill>
                  <a:schemeClr val="tx1"/>
                </a:solidFill>
                <a:effectLst/>
                <a:latin typeface="Coolvetica"/>
              </a:rPr>
              <a:t>sağlık ve </a:t>
            </a:r>
            <a:r>
              <a:rPr kumimoji="0" lang="it-IT" altLang="it-IT" b="0" i="0" u="none" strike="noStrike" cap="none" normalizeH="0" baseline="0" dirty="0" err="1">
                <a:ln>
                  <a:noFill/>
                </a:ln>
                <a:solidFill>
                  <a:schemeClr val="tx1"/>
                </a:solidFill>
                <a:effectLst/>
                <a:latin typeface="Coolvetica"/>
              </a:rPr>
              <a:t>keyif </a:t>
            </a:r>
            <a:r>
              <a:rPr kumimoji="0" lang="it-IT" altLang="it-IT" b="0" i="0" u="none" strike="noStrike" cap="none" normalizeH="0" baseline="0" dirty="0">
                <a:ln>
                  <a:noFill/>
                </a:ln>
                <a:solidFill>
                  <a:schemeClr val="tx1"/>
                </a:solidFill>
                <a:effectLst/>
                <a:latin typeface="Coolvetica"/>
              </a:rPr>
              <a:t>için </a:t>
            </a:r>
            <a:r>
              <a:rPr kumimoji="0" lang="it-IT" altLang="it-IT" b="0" i="0" u="none" strike="noStrike" cap="none" normalizeH="0" baseline="0" dirty="0" err="1">
                <a:ln>
                  <a:noFill/>
                </a:ln>
                <a:solidFill>
                  <a:schemeClr val="tx1"/>
                </a:solidFill>
                <a:effectLst/>
                <a:latin typeface="Coolvetica"/>
              </a:rPr>
              <a:t>egzersizi teşvik edin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Sezgisel yemeyi </a:t>
            </a:r>
            <a:r>
              <a:rPr kumimoji="0" lang="it-IT" altLang="it-IT" b="0" i="0" u="none" strike="noStrike" cap="none" normalizeH="0" baseline="0" dirty="0" err="1">
                <a:ln>
                  <a:noFill/>
                </a:ln>
                <a:solidFill>
                  <a:schemeClr val="tx1"/>
                </a:solidFill>
                <a:effectLst/>
                <a:latin typeface="Coolvetica"/>
              </a:rPr>
              <a:t>öğretin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açlık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tokluk işaretlerini dinlemek</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23B2B974-3C0A-1429-1395-B890B9DE35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3019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CAABA-B21F-55DB-F2C0-03886377532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F78A272-16C8-D02F-E9BD-DECBE634980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A310642-635C-CD34-2594-B6786F7B0B86}"/>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F77CADA6-77C9-D020-DFF8-05A18B27CBC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8BDED5C-F209-1B9D-83CF-56CC8EC9A4A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9F712164-B8CC-3D0F-1782-5AECD20BD5EF}"/>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06CD111-E5BC-DA85-D8AE-49EAE75DEC99}"/>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solidFill>
                <a:latin typeface="Coolvetica"/>
                <a:ea typeface="Microsoft YaHei"/>
              </a:rPr>
              <a:t>Aile ve destek ağlarının </a:t>
            </a:r>
            <a:r>
              <a:rPr lang="en-US" sz="2400" b="0" u="none" strike="noStrike" dirty="0">
                <a:solidFill>
                  <a:schemeClr val="bg1"/>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solidFill>
                  <a:schemeClr val="bg1"/>
                </a:solidFill>
                <a:latin typeface="Coolvetica"/>
                <a:ea typeface="Microsoft YaHei"/>
              </a:rPr>
              <a:t>Gerçekçi olmayan sosyal ve medya etkilerine </a:t>
            </a:r>
            <a:r>
              <a:rPr lang="en-US" sz="2400" b="0" u="none" strike="noStrike" dirty="0">
                <a:solidFill>
                  <a:schemeClr val="bg1"/>
                </a:solidFill>
                <a:uFillTx/>
                <a:latin typeface="Coolvetica"/>
                <a:ea typeface="Microsoft YaHei"/>
              </a:rPr>
              <a:t>meydan okumak</a:t>
            </a:r>
            <a:endParaRPr lang="en-US" sz="2400" b="0" u="none" strike="noStrike" dirty="0">
              <a:solidFill>
                <a:schemeClr val="bg1"/>
              </a:solidFill>
              <a:uFillTx/>
              <a:latin typeface="Coolvetica"/>
            </a:endParaRPr>
          </a:p>
        </p:txBody>
      </p:sp>
      <p:sp>
        <p:nvSpPr>
          <p:cNvPr id="2" name="CuadroTexto 22">
            <a:extLst>
              <a:ext uri="{FF2B5EF4-FFF2-40B4-BE49-F238E27FC236}">
                <a16:creationId xmlns:a16="http://schemas.microsoft.com/office/drawing/2014/main" id="{7E82B8F1-B704-773F-A6BF-CB0CB0318C22}"/>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E0736D1B-825B-CB72-DA86-E60E8770D77E}"/>
              </a:ext>
            </a:extLst>
          </p:cNvPr>
          <p:cNvSpPr txBox="1"/>
          <p:nvPr/>
        </p:nvSpPr>
        <p:spPr>
          <a:xfrm>
            <a:off x="2432283" y="3425807"/>
            <a:ext cx="6711262" cy="126872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Odağı </a:t>
            </a:r>
            <a:r>
              <a:rPr kumimoji="0" lang="it-IT" altLang="it-IT" b="0" i="0" u="none" strike="noStrike" cap="none" normalizeH="0" baseline="0" dirty="0" err="1">
                <a:ln>
                  <a:noFill/>
                </a:ln>
                <a:solidFill>
                  <a:schemeClr val="tx1"/>
                </a:solidFill>
                <a:effectLst/>
                <a:latin typeface="Coolvetica"/>
              </a:rPr>
              <a:t>dış görünüşten </a:t>
            </a:r>
            <a:r>
              <a:rPr kumimoji="0" lang="it-IT" altLang="it-IT" b="0" i="0" u="none" strike="noStrike" cap="none" normalizeH="0" baseline="0" dirty="0">
                <a:ln>
                  <a:noFill/>
                </a:ln>
                <a:solidFill>
                  <a:schemeClr val="tx1"/>
                </a:solidFill>
                <a:effectLst/>
                <a:latin typeface="Coolvetica"/>
              </a:rPr>
              <a:t>genel </a:t>
            </a:r>
            <a:r>
              <a:rPr kumimoji="0" lang="it-IT" altLang="it-IT" b="0" i="0" u="none" strike="noStrike" cap="none" normalizeH="0" baseline="0" dirty="0" err="1">
                <a:ln>
                  <a:noFill/>
                </a:ln>
                <a:solidFill>
                  <a:schemeClr val="tx1"/>
                </a:solidFill>
                <a:effectLst/>
                <a:latin typeface="Coolvetica"/>
              </a:rPr>
              <a:t>esenliğe </a:t>
            </a:r>
            <a:r>
              <a:rPr kumimoji="0" lang="it-IT" altLang="it-IT" b="0" i="0" u="none" strike="noStrike" cap="none" normalizeH="0" baseline="0" dirty="0">
                <a:ln>
                  <a:noFill/>
                </a:ln>
                <a:solidFill>
                  <a:schemeClr val="tx1"/>
                </a:solidFill>
                <a:effectLst/>
                <a:latin typeface="Coolvetica"/>
              </a:rPr>
              <a:t>kaydırın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Katı </a:t>
            </a:r>
            <a:r>
              <a:rPr kumimoji="0" lang="it-IT" altLang="it-IT" b="0" i="0" u="none" strike="noStrike" cap="none" normalizeH="0" baseline="0" dirty="0">
                <a:ln>
                  <a:noFill/>
                </a:ln>
                <a:solidFill>
                  <a:schemeClr val="tx1"/>
                </a:solidFill>
                <a:effectLst/>
                <a:latin typeface="Coolvetica"/>
              </a:rPr>
              <a:t>kurallar </a:t>
            </a:r>
            <a:r>
              <a:rPr kumimoji="0" lang="it-IT" altLang="it-IT" b="0" i="0" u="none" strike="noStrike" cap="none" normalizeH="0" baseline="0" dirty="0" err="1">
                <a:ln>
                  <a:noFill/>
                </a:ln>
                <a:solidFill>
                  <a:schemeClr val="tx1"/>
                </a:solidFill>
                <a:effectLst/>
                <a:latin typeface="Coolvetica"/>
              </a:rPr>
              <a:t>olmadan dengeli beslenmeyi teşvik 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err="1">
                <a:ln>
                  <a:noFill/>
                </a:ln>
                <a:solidFill>
                  <a:schemeClr val="tx1"/>
                </a:solidFill>
                <a:effectLst/>
                <a:latin typeface="Coolvetica"/>
              </a:rPr>
              <a:t>Estetik </a:t>
            </a:r>
            <a:r>
              <a:rPr kumimoji="0" lang="it-IT" altLang="it-IT" b="0" i="0" u="none" strike="noStrike" cap="none" normalizeH="0" baseline="0" dirty="0">
                <a:ln>
                  <a:noFill/>
                </a:ln>
                <a:solidFill>
                  <a:schemeClr val="tx1"/>
                </a:solidFill>
                <a:effectLst/>
                <a:latin typeface="Coolvetica"/>
              </a:rPr>
              <a:t>için </a:t>
            </a:r>
            <a:r>
              <a:rPr kumimoji="0" lang="it-IT" altLang="it-IT" b="0" i="0" u="none" strike="noStrike" cap="none" normalizeH="0" baseline="0" dirty="0" err="1">
                <a:ln>
                  <a:noFill/>
                </a:ln>
                <a:solidFill>
                  <a:schemeClr val="tx1"/>
                </a:solidFill>
                <a:effectLst/>
                <a:latin typeface="Coolvetica"/>
              </a:rPr>
              <a:t>değil, </a:t>
            </a:r>
            <a:r>
              <a:rPr kumimoji="0" lang="it-IT" altLang="it-IT" b="0" i="0" u="none" strike="noStrike" cap="none" normalizeH="0" baseline="0" dirty="0">
                <a:ln>
                  <a:noFill/>
                </a:ln>
                <a:solidFill>
                  <a:schemeClr val="tx1"/>
                </a:solidFill>
                <a:effectLst/>
                <a:latin typeface="Coolvetica"/>
              </a:rPr>
              <a:t>sağlık ve </a:t>
            </a:r>
            <a:r>
              <a:rPr kumimoji="0" lang="it-IT" altLang="it-IT" b="0" i="0" u="none" strike="noStrike" cap="none" normalizeH="0" baseline="0" dirty="0" err="1">
                <a:ln>
                  <a:noFill/>
                </a:ln>
                <a:solidFill>
                  <a:schemeClr val="tx1"/>
                </a:solidFill>
                <a:effectLst/>
                <a:latin typeface="Coolvetica"/>
              </a:rPr>
              <a:t>keyif </a:t>
            </a:r>
            <a:r>
              <a:rPr kumimoji="0" lang="it-IT" altLang="it-IT" b="0" i="0" u="none" strike="noStrike" cap="none" normalizeH="0" baseline="0" dirty="0">
                <a:ln>
                  <a:noFill/>
                </a:ln>
                <a:solidFill>
                  <a:schemeClr val="tx1"/>
                </a:solidFill>
                <a:effectLst/>
                <a:latin typeface="Coolvetica"/>
              </a:rPr>
              <a:t>için </a:t>
            </a:r>
            <a:r>
              <a:rPr kumimoji="0" lang="it-IT" altLang="it-IT" b="0" i="0" u="none" strike="noStrike" cap="none" normalizeH="0" baseline="0" dirty="0" err="1">
                <a:ln>
                  <a:noFill/>
                </a:ln>
                <a:solidFill>
                  <a:schemeClr val="tx1"/>
                </a:solidFill>
                <a:effectLst/>
                <a:latin typeface="Coolvetica"/>
              </a:rPr>
              <a:t>egzersizi teşvik edin</a:t>
            </a:r>
            <a:endParaRPr kumimoji="0" lang="it-IT" altLang="it-IT" b="0" i="0" u="none" strike="noStrike" cap="none" normalizeH="0" baseline="0" dirty="0">
              <a:ln>
                <a:noFill/>
              </a:ln>
              <a:solidFill>
                <a:schemeClr val="tx1"/>
              </a:solidFill>
              <a:effectLst/>
              <a:latin typeface="Coolvetica"/>
            </a:endParaRP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Sezgisel yemeyi </a:t>
            </a:r>
            <a:r>
              <a:rPr kumimoji="0" lang="it-IT" altLang="it-IT" b="0" i="0" u="none" strike="noStrike" cap="none" normalizeH="0" baseline="0" dirty="0" err="1">
                <a:ln>
                  <a:noFill/>
                </a:ln>
                <a:solidFill>
                  <a:schemeClr val="tx1"/>
                </a:solidFill>
                <a:effectLst/>
                <a:latin typeface="Coolvetica"/>
              </a:rPr>
              <a:t>öğretin</a:t>
            </a:r>
            <a:r>
              <a:rPr kumimoji="0" lang="it-IT" altLang="it-IT" b="0" i="0" u="none" strike="noStrike" cap="none" normalizeH="0" baseline="0" dirty="0">
                <a:ln>
                  <a:noFill/>
                </a:ln>
                <a:solidFill>
                  <a:schemeClr val="tx1"/>
                </a:solidFill>
                <a:effectLst/>
                <a:latin typeface="Coolvetica"/>
              </a:rPr>
              <a:t>: </a:t>
            </a:r>
            <a:r>
              <a:rPr kumimoji="0" lang="it-IT" altLang="it-IT" b="0" i="0" u="none" strike="noStrike" cap="none" normalizeH="0" baseline="0" dirty="0" err="1">
                <a:ln>
                  <a:noFill/>
                </a:ln>
                <a:solidFill>
                  <a:schemeClr val="tx1"/>
                </a:solidFill>
                <a:effectLst/>
                <a:latin typeface="Coolvetica"/>
              </a:rPr>
              <a:t>açlık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tokluk işaretlerini dinlemek</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a typeface="Microsoft YaHei"/>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A06BECEF-FB16-AC29-2CE1-20EEC8C962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648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2ACA1-EAC7-50EA-8A83-74F1E3D87C3A}"/>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2615821-9C89-5081-CE70-10D62131452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EC775B76-B319-7BF6-7294-E5FBD69F642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17BB8BD9-69B6-AF3F-C3E4-875361C4309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8235C2C-FE63-D8CE-0C9C-C5DEC309F2E3}"/>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4D9AA66B-0F5A-A590-FA57-EAD324997528}"/>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627F483-308A-4513-D761-6481AE9B1F7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lumMod val="95000"/>
                  </a:schemeClr>
                </a:solidFill>
                <a:latin typeface="Coolvetica"/>
                <a:ea typeface="Microsoft YaHei"/>
              </a:rPr>
              <a:t>Aile ve destek ağlarının </a:t>
            </a:r>
            <a:r>
              <a:rPr lang="en-US" sz="2400" b="0" u="none" strike="noStrike" dirty="0">
                <a:solidFill>
                  <a:schemeClr val="bg1">
                    <a:lumMod val="95000"/>
                  </a:schemeClr>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lumMod val="95000"/>
                  </a:schemeClr>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latin typeface="Coolvetica"/>
                <a:ea typeface="Microsoft YaHei"/>
              </a:rPr>
              <a:t>Gerçekçi olmayan sosyal ve medya etkilerine </a:t>
            </a:r>
            <a:r>
              <a:rPr lang="en-US" sz="2400" b="0" u="none" strike="noStrike" dirty="0">
                <a:uFillTx/>
                <a:latin typeface="Coolvetica"/>
                <a:ea typeface="Microsoft YaHei"/>
              </a:rPr>
              <a:t>meydan okumak</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7CFF69D7-7870-E0AE-FD3F-75402A9805AB}"/>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D77BE875-D2A6-DAE6-1BA8-CBDE5C926D24}"/>
              </a:ext>
            </a:extLst>
          </p:cNvPr>
          <p:cNvSpPr txBox="1"/>
          <p:nvPr/>
        </p:nvSpPr>
        <p:spPr>
          <a:xfrm>
            <a:off x="-5349012" y="1859117"/>
            <a:ext cx="5225546" cy="199515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Medyadaki </a:t>
            </a:r>
            <a:r>
              <a:rPr kumimoji="0" lang="it-IT" altLang="it-IT" b="0" i="0" u="none" strike="noStrike" cap="none" normalizeH="0" baseline="0" dirty="0" err="1">
                <a:ln>
                  <a:noFill/>
                </a:ln>
                <a:solidFill>
                  <a:schemeClr val="tx1"/>
                </a:solidFill>
                <a:effectLst/>
                <a:latin typeface="Coolvetica"/>
              </a:rPr>
              <a:t>zararlı </a:t>
            </a:r>
            <a:r>
              <a:rPr kumimoji="0" lang="it-IT" altLang="it-IT" b="0" i="0" u="none" strike="noStrike" cap="none" normalizeH="0" baseline="0" dirty="0">
                <a:ln>
                  <a:noFill/>
                </a:ln>
                <a:solidFill>
                  <a:schemeClr val="tx1"/>
                </a:solidFill>
                <a:effectLst/>
                <a:latin typeface="Coolvetica"/>
              </a:rPr>
              <a:t>güzellik ve fitness </a:t>
            </a:r>
            <a:r>
              <a:rPr kumimoji="0" lang="it-IT" altLang="it-IT" b="0" i="0" u="none" strike="noStrike" cap="none" normalizeH="0" baseline="0" dirty="0" err="1">
                <a:ln>
                  <a:noFill/>
                </a:ln>
                <a:solidFill>
                  <a:schemeClr val="tx1"/>
                </a:solidFill>
                <a:effectLst/>
                <a:latin typeface="Coolvetica"/>
              </a:rPr>
              <a:t>ideallerini ele alın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Medya </a:t>
            </a:r>
            <a:r>
              <a:rPr kumimoji="0" lang="it-IT" altLang="it-IT" b="0" i="0" u="none" strike="noStrike" cap="none" normalizeH="0" baseline="0" dirty="0" err="1">
                <a:ln>
                  <a:noFill/>
                </a:ln>
                <a:solidFill>
                  <a:schemeClr val="tx1"/>
                </a:solidFill>
                <a:effectLst/>
                <a:latin typeface="Coolvetica"/>
              </a:rPr>
              <a:t>okuryazarlığını öğretin</a:t>
            </a:r>
            <a:r>
              <a:rPr kumimoji="0" lang="it-IT" altLang="it-IT" b="0" i="0" u="none" strike="noStrike" cap="none" normalizeH="0" baseline="0" dirty="0">
                <a:ln>
                  <a:noFill/>
                </a:ln>
                <a:solidFill>
                  <a:schemeClr val="tx1"/>
                </a:solidFill>
                <a:effectLst/>
                <a:latin typeface="Coolvetica"/>
              </a:rPr>
              <a:t>: görüntüleri </a:t>
            </a:r>
            <a:r>
              <a:rPr kumimoji="0" lang="it-IT" altLang="it-IT" b="0" i="0" u="none" strike="noStrike" cap="none" normalizeH="0" baseline="0" dirty="0" err="1">
                <a:ln>
                  <a:noFill/>
                </a:ln>
                <a:solidFill>
                  <a:schemeClr val="tx1"/>
                </a:solidFill>
                <a:effectLst/>
                <a:latin typeface="Coolvetica"/>
              </a:rPr>
              <a:t>sorgulayın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analiz </a:t>
            </a:r>
            <a:r>
              <a:rPr kumimoji="0" lang="it-IT" altLang="it-IT" b="0" i="0" u="none" strike="noStrike" cap="none" normalizeH="0" baseline="0" dirty="0">
                <a:ln>
                  <a:noFill/>
                </a:ln>
                <a:solidFill>
                  <a:schemeClr val="tx1"/>
                </a:solidFill>
                <a:effectLst/>
                <a:latin typeface="Coolvetica"/>
              </a:rPr>
              <a:t>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Farklı </a:t>
            </a:r>
            <a:r>
              <a:rPr kumimoji="0" lang="it-IT" altLang="it-IT" b="0" i="0" u="none" strike="noStrike" cap="none" normalizeH="0" baseline="0" dirty="0" err="1">
                <a:ln>
                  <a:noFill/>
                </a:ln>
                <a:solidFill>
                  <a:schemeClr val="tx1"/>
                </a:solidFill>
                <a:effectLst/>
                <a:latin typeface="Coolvetica"/>
              </a:rPr>
              <a:t>rol </a:t>
            </a:r>
            <a:r>
              <a:rPr kumimoji="0" lang="it-IT" altLang="it-IT" b="0" i="0" u="none" strike="noStrike" cap="none" normalizeH="0" baseline="0" dirty="0">
                <a:ln>
                  <a:noFill/>
                </a:ln>
                <a:solidFill>
                  <a:schemeClr val="tx1"/>
                </a:solidFill>
                <a:effectLst/>
                <a:latin typeface="Coolvetica"/>
              </a:rPr>
              <a:t>modellerini ve olumlu sosyal medya kullanımını </a:t>
            </a:r>
            <a:r>
              <a:rPr kumimoji="0" lang="it-IT" altLang="it-IT" b="0" i="0" u="none" strike="noStrike" cap="none" normalizeH="0" baseline="0" dirty="0" err="1">
                <a:ln>
                  <a:noFill/>
                </a:ln>
                <a:solidFill>
                  <a:schemeClr val="tx1"/>
                </a:solidFill>
                <a:effectLst/>
                <a:latin typeface="Coolvetica"/>
              </a:rPr>
              <a:t>teşvik 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Beden </a:t>
            </a:r>
            <a:r>
              <a:rPr kumimoji="0" lang="it-IT" altLang="it-IT" b="0" i="0" u="none" strike="noStrike" cap="none" normalizeH="0" baseline="0" dirty="0" err="1">
                <a:ln>
                  <a:noFill/>
                </a:ln>
                <a:solidFill>
                  <a:schemeClr val="tx1"/>
                </a:solidFill>
                <a:effectLst/>
                <a:latin typeface="Coolvetica"/>
              </a:rPr>
              <a:t>pozitifliği </a:t>
            </a:r>
            <a:r>
              <a:rPr kumimoji="0" lang="it-IT" altLang="it-IT" b="0" i="0" u="none" strike="noStrike" cap="none" normalizeH="0" baseline="0" dirty="0">
                <a:ln>
                  <a:noFill/>
                </a:ln>
                <a:solidFill>
                  <a:schemeClr val="tx1"/>
                </a:solidFill>
                <a:effectLst/>
                <a:latin typeface="Coolvetica"/>
              </a:rPr>
              <a:t>için sosyal medya </a:t>
            </a:r>
            <a:r>
              <a:rPr kumimoji="0" lang="it-IT" altLang="it-IT" b="0" i="0" u="none" strike="noStrike" cap="none" normalizeH="0" baseline="0" dirty="0" err="1">
                <a:ln>
                  <a:noFill/>
                </a:ln>
                <a:solidFill>
                  <a:schemeClr val="tx1"/>
                </a:solidFill>
                <a:effectLst/>
                <a:latin typeface="Coolvetica"/>
              </a:rPr>
              <a:t>detoksları </a:t>
            </a:r>
            <a:r>
              <a:rPr kumimoji="0" lang="it-IT" altLang="it-IT" b="0" i="0" u="none" strike="noStrike" cap="none" normalizeH="0" baseline="0" dirty="0">
                <a:ln>
                  <a:noFill/>
                </a:ln>
                <a:solidFill>
                  <a:schemeClr val="tx1"/>
                </a:solidFill>
                <a:effectLst/>
                <a:latin typeface="Coolvetica"/>
              </a:rPr>
              <a:t>veya </a:t>
            </a:r>
            <a:r>
              <a:rPr kumimoji="0" lang="it-IT" altLang="it-IT" b="0" i="0" u="none" strike="noStrike" cap="none" normalizeH="0" baseline="0" dirty="0" err="1">
                <a:ln>
                  <a:noFill/>
                </a:ln>
                <a:solidFill>
                  <a:schemeClr val="tx1"/>
                </a:solidFill>
                <a:effectLst/>
                <a:latin typeface="Coolvetica"/>
              </a:rPr>
              <a:t>seçilmiş içerikler önerin</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5D6F7C35-C028-E8B2-4304-3EFF8D1EC4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402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2C6AF-13A0-EE54-EE01-106384AC005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527CDC7E-BC50-2A28-297E-7B2BB7AB233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35BCD3F-5132-1D17-4B38-AC22EEBBD82A}"/>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4FE7266-43E3-3040-3E28-B9F63194E2A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9031B62-C29C-6C48-FE54-D233397DF1D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151D35A-E8CB-556D-83EB-EB256B9CEAA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7C599EE9-EC79-44F9-8B32-F355989F553B}"/>
              </a:ext>
            </a:extLst>
          </p:cNvPr>
          <p:cNvSpPr txBox="1"/>
          <p:nvPr/>
        </p:nvSpPr>
        <p:spPr>
          <a:xfrm>
            <a:off x="856980" y="1103286"/>
            <a:ext cx="6711262" cy="3506814"/>
          </a:xfrm>
          <a:prstGeom prst="rect">
            <a:avLst/>
          </a:prstGeom>
          <a:noFill/>
          <a:ln w="0">
            <a:noFill/>
          </a:ln>
        </p:spPr>
        <p:txBody>
          <a:bodyPr lIns="90000" tIns="45000" rIns="90000" bIns="45000" anchor="t">
            <a:noAutofit/>
          </a:bodyPr>
          <a:lstStyle/>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Güven oluşturma ve açık iletişim</a:t>
            </a:r>
          </a:p>
          <a:p>
            <a:pPr marL="285750" indent="-285750">
              <a:buFont typeface="Wingdings" panose="05000000000000000000" pitchFamily="2" charset="2"/>
              <a:buChar char="§"/>
            </a:pPr>
            <a:r>
              <a:rPr lang="en-US" sz="2400" dirty="0">
                <a:solidFill>
                  <a:schemeClr val="bg1"/>
                </a:solidFill>
                <a:latin typeface="Coolvetica"/>
                <a:ea typeface="Microsoft YaHei"/>
              </a:rPr>
              <a:t>Suçlama ve eleştiriden kaçınma</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Baskı yapmadan eğitmek</a:t>
            </a:r>
          </a:p>
          <a:p>
            <a:pPr marL="285750" indent="-285750">
              <a:buFont typeface="Wingdings" panose="05000000000000000000" pitchFamily="2" charset="2"/>
              <a:buChar char="§"/>
            </a:pPr>
            <a:r>
              <a:rPr lang="en-US" sz="2400" dirty="0">
                <a:solidFill>
                  <a:schemeClr val="bg1"/>
                </a:solidFill>
                <a:latin typeface="Coolvetica"/>
                <a:ea typeface="Microsoft YaHei"/>
              </a:rPr>
              <a:t>Profesyonel yardımı teşvik etmek</a:t>
            </a:r>
          </a:p>
          <a:p>
            <a:pPr marL="285750" indent="-285750">
              <a:buFont typeface="Wingdings" panose="05000000000000000000" pitchFamily="2" charset="2"/>
              <a:buChar char="§"/>
            </a:pPr>
            <a:r>
              <a:rPr lang="en-US" sz="2400" dirty="0">
                <a:solidFill>
                  <a:schemeClr val="bg1"/>
                </a:solidFill>
                <a:latin typeface="Coolvetica"/>
                <a:ea typeface="Microsoft YaHei"/>
              </a:rPr>
              <a:t>Aile ve destek ağlarının </a:t>
            </a:r>
            <a:r>
              <a:rPr lang="en-US" sz="2400" b="0" u="none" strike="noStrike" dirty="0">
                <a:solidFill>
                  <a:schemeClr val="bg1"/>
                </a:solidFill>
                <a:uFillTx/>
                <a:latin typeface="Coolvetica"/>
                <a:ea typeface="Microsoft YaHei"/>
              </a:rPr>
              <a:t>dahil edilmesi</a:t>
            </a:r>
          </a:p>
          <a:p>
            <a:pPr marL="285750" indent="-285750">
              <a:buFont typeface="Wingdings" panose="05000000000000000000" pitchFamily="2" charset="2"/>
              <a:buChar char="§"/>
            </a:pPr>
            <a:r>
              <a:rPr lang="en-US" sz="2400" b="0" u="none" strike="noStrike" dirty="0">
                <a:solidFill>
                  <a:schemeClr val="bg1"/>
                </a:solidFill>
                <a:uFillTx/>
                <a:latin typeface="Coolvetica"/>
                <a:ea typeface="Microsoft YaHei"/>
              </a:rPr>
              <a:t>Gıda ve egzersiz ile sağlıklı bir ilişkinin teşvik edilmesi</a:t>
            </a:r>
          </a:p>
          <a:p>
            <a:pPr marL="285750" indent="-285750">
              <a:buFont typeface="Wingdings" panose="05000000000000000000" pitchFamily="2" charset="2"/>
              <a:buChar char="§"/>
            </a:pPr>
            <a:r>
              <a:rPr lang="en-US" sz="2400" dirty="0">
                <a:latin typeface="Coolvetica"/>
                <a:ea typeface="Microsoft YaHei"/>
              </a:rPr>
              <a:t>Gerçekçi olmayan sosyal ve medya etkilerine </a:t>
            </a:r>
            <a:r>
              <a:rPr lang="en-US" sz="2400" b="0" u="none" strike="noStrike" dirty="0">
                <a:uFillTx/>
                <a:latin typeface="Coolvetica"/>
                <a:ea typeface="Microsoft YaHei"/>
              </a:rPr>
              <a:t>meydan okumak</a:t>
            </a:r>
            <a:endParaRPr lang="en-US" sz="2400" b="0" u="none" strike="noStrike" dirty="0">
              <a:uFillTx/>
              <a:latin typeface="Coolvetica"/>
            </a:endParaRPr>
          </a:p>
        </p:txBody>
      </p:sp>
      <p:sp>
        <p:nvSpPr>
          <p:cNvPr id="2" name="CuadroTexto 22">
            <a:extLst>
              <a:ext uri="{FF2B5EF4-FFF2-40B4-BE49-F238E27FC236}">
                <a16:creationId xmlns:a16="http://schemas.microsoft.com/office/drawing/2014/main" id="{EF6E65B8-72D3-E0B6-09CB-027B5E22F3F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Zihinsel Bozukluğu Olan Bir Gence Yaklaşmak</a:t>
            </a:r>
          </a:p>
        </p:txBody>
      </p:sp>
      <p:sp>
        <p:nvSpPr>
          <p:cNvPr id="4" name="CuadroTexto 23">
            <a:extLst>
              <a:ext uri="{FF2B5EF4-FFF2-40B4-BE49-F238E27FC236}">
                <a16:creationId xmlns:a16="http://schemas.microsoft.com/office/drawing/2014/main" id="{D5A4574A-61A4-2C37-0736-6C4365892FD9}"/>
              </a:ext>
            </a:extLst>
          </p:cNvPr>
          <p:cNvSpPr txBox="1"/>
          <p:nvPr/>
        </p:nvSpPr>
        <p:spPr>
          <a:xfrm>
            <a:off x="1178536" y="1807872"/>
            <a:ext cx="5225546" cy="1995152"/>
          </a:xfrm>
          <a:prstGeom prst="rect">
            <a:avLst/>
          </a:prstGeom>
          <a:noFill/>
          <a:ln w="0">
            <a:noFill/>
          </a:ln>
        </p:spPr>
        <p:txBody>
          <a:bodyPr lIns="90000" tIns="45000" rIns="90000" bIns="45000" anchor="t">
            <a:noAutofit/>
          </a:bodyPr>
          <a:lstStyle/>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Medyadaki </a:t>
            </a:r>
            <a:r>
              <a:rPr kumimoji="0" lang="it-IT" altLang="it-IT" b="0" i="0" u="none" strike="noStrike" cap="none" normalizeH="0" baseline="0" dirty="0" err="1">
                <a:ln>
                  <a:noFill/>
                </a:ln>
                <a:solidFill>
                  <a:schemeClr val="tx1"/>
                </a:solidFill>
                <a:effectLst/>
                <a:latin typeface="Coolvetica"/>
              </a:rPr>
              <a:t>zararlı </a:t>
            </a:r>
            <a:r>
              <a:rPr kumimoji="0" lang="it-IT" altLang="it-IT" b="0" i="0" u="none" strike="noStrike" cap="none" normalizeH="0" baseline="0" dirty="0">
                <a:ln>
                  <a:noFill/>
                </a:ln>
                <a:solidFill>
                  <a:schemeClr val="tx1"/>
                </a:solidFill>
                <a:effectLst/>
                <a:latin typeface="Coolvetica"/>
              </a:rPr>
              <a:t>güzellik ve fitness </a:t>
            </a:r>
            <a:r>
              <a:rPr kumimoji="0" lang="it-IT" altLang="it-IT" b="0" i="0" u="none" strike="noStrike" cap="none" normalizeH="0" baseline="0" dirty="0" err="1">
                <a:ln>
                  <a:noFill/>
                </a:ln>
                <a:solidFill>
                  <a:schemeClr val="tx1"/>
                </a:solidFill>
                <a:effectLst/>
                <a:latin typeface="Coolvetica"/>
              </a:rPr>
              <a:t>ideallerini ele alın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Medya </a:t>
            </a:r>
            <a:r>
              <a:rPr kumimoji="0" lang="it-IT" altLang="it-IT" b="0" i="0" u="none" strike="noStrike" cap="none" normalizeH="0" baseline="0" dirty="0" err="1">
                <a:ln>
                  <a:noFill/>
                </a:ln>
                <a:solidFill>
                  <a:schemeClr val="tx1"/>
                </a:solidFill>
                <a:effectLst/>
                <a:latin typeface="Coolvetica"/>
              </a:rPr>
              <a:t>okuryazarlığını öğretin</a:t>
            </a:r>
            <a:r>
              <a:rPr kumimoji="0" lang="it-IT" altLang="it-IT" b="0" i="0" u="none" strike="noStrike" cap="none" normalizeH="0" baseline="0" dirty="0">
                <a:ln>
                  <a:noFill/>
                </a:ln>
                <a:solidFill>
                  <a:schemeClr val="tx1"/>
                </a:solidFill>
                <a:effectLst/>
                <a:latin typeface="Coolvetica"/>
              </a:rPr>
              <a:t>: görüntüleri </a:t>
            </a:r>
            <a:r>
              <a:rPr kumimoji="0" lang="it-IT" altLang="it-IT" b="0" i="0" u="none" strike="noStrike" cap="none" normalizeH="0" baseline="0" dirty="0" err="1">
                <a:ln>
                  <a:noFill/>
                </a:ln>
                <a:solidFill>
                  <a:schemeClr val="tx1"/>
                </a:solidFill>
                <a:effectLst/>
                <a:latin typeface="Coolvetica"/>
              </a:rPr>
              <a:t>sorgulayın </a:t>
            </a:r>
            <a:r>
              <a:rPr kumimoji="0" lang="it-IT" altLang="it-IT" b="0" i="0" u="none" strike="noStrike" cap="none" normalizeH="0" baseline="0" dirty="0">
                <a:ln>
                  <a:noFill/>
                </a:ln>
                <a:solidFill>
                  <a:schemeClr val="tx1"/>
                </a:solidFill>
                <a:effectLst/>
                <a:latin typeface="Coolvetica"/>
              </a:rPr>
              <a:t>ve </a:t>
            </a:r>
            <a:r>
              <a:rPr kumimoji="0" lang="it-IT" altLang="it-IT" b="0" i="0" u="none" strike="noStrike" cap="none" normalizeH="0" baseline="0" dirty="0" err="1">
                <a:ln>
                  <a:noFill/>
                </a:ln>
                <a:solidFill>
                  <a:schemeClr val="tx1"/>
                </a:solidFill>
                <a:effectLst/>
                <a:latin typeface="Coolvetica"/>
              </a:rPr>
              <a:t>analiz </a:t>
            </a:r>
            <a:r>
              <a:rPr kumimoji="0" lang="it-IT" altLang="it-IT" b="0" i="0" u="none" strike="noStrike" cap="none" normalizeH="0" baseline="0" dirty="0">
                <a:ln>
                  <a:noFill/>
                </a:ln>
                <a:solidFill>
                  <a:schemeClr val="tx1"/>
                </a:solidFill>
                <a:effectLst/>
                <a:latin typeface="Coolvetica"/>
              </a:rPr>
              <a:t>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Farklı </a:t>
            </a:r>
            <a:r>
              <a:rPr kumimoji="0" lang="it-IT" altLang="it-IT" b="0" i="0" u="none" strike="noStrike" cap="none" normalizeH="0" baseline="0" dirty="0" err="1">
                <a:ln>
                  <a:noFill/>
                </a:ln>
                <a:solidFill>
                  <a:schemeClr val="tx1"/>
                </a:solidFill>
                <a:effectLst/>
                <a:latin typeface="Coolvetica"/>
              </a:rPr>
              <a:t>rol </a:t>
            </a:r>
            <a:r>
              <a:rPr kumimoji="0" lang="it-IT" altLang="it-IT" b="0" i="0" u="none" strike="noStrike" cap="none" normalizeH="0" baseline="0" dirty="0">
                <a:ln>
                  <a:noFill/>
                </a:ln>
                <a:solidFill>
                  <a:schemeClr val="tx1"/>
                </a:solidFill>
                <a:effectLst/>
                <a:latin typeface="Coolvetica"/>
              </a:rPr>
              <a:t>modellerini ve olumlu sosyal medya kullanımını </a:t>
            </a:r>
            <a:r>
              <a:rPr kumimoji="0" lang="it-IT" altLang="it-IT" b="0" i="0" u="none" strike="noStrike" cap="none" normalizeH="0" baseline="0" dirty="0" err="1">
                <a:ln>
                  <a:noFill/>
                </a:ln>
                <a:solidFill>
                  <a:schemeClr val="tx1"/>
                </a:solidFill>
                <a:effectLst/>
                <a:latin typeface="Coolvetica"/>
              </a:rPr>
              <a:t>teşvik edin</a:t>
            </a:r>
          </a:p>
          <a:p>
            <a:pPr marL="285750" marR="0" lvl="0" indent="-28575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it-IT" altLang="it-IT" b="0" i="0" u="none" strike="noStrike" cap="none" normalizeH="0" baseline="0" dirty="0">
                <a:ln>
                  <a:noFill/>
                </a:ln>
                <a:solidFill>
                  <a:schemeClr val="tx1"/>
                </a:solidFill>
                <a:effectLst/>
                <a:latin typeface="Coolvetica"/>
              </a:rPr>
              <a:t>Beden </a:t>
            </a:r>
            <a:r>
              <a:rPr kumimoji="0" lang="it-IT" altLang="it-IT" b="0" i="0" u="none" strike="noStrike" cap="none" normalizeH="0" baseline="0" dirty="0" err="1">
                <a:ln>
                  <a:noFill/>
                </a:ln>
                <a:solidFill>
                  <a:schemeClr val="tx1"/>
                </a:solidFill>
                <a:effectLst/>
                <a:latin typeface="Coolvetica"/>
              </a:rPr>
              <a:t>pozitifliği </a:t>
            </a:r>
            <a:r>
              <a:rPr kumimoji="0" lang="it-IT" altLang="it-IT" b="0" i="0" u="none" strike="noStrike" cap="none" normalizeH="0" baseline="0" dirty="0">
                <a:ln>
                  <a:noFill/>
                </a:ln>
                <a:solidFill>
                  <a:schemeClr val="tx1"/>
                </a:solidFill>
                <a:effectLst/>
                <a:latin typeface="Coolvetica"/>
              </a:rPr>
              <a:t>için sosyal medya </a:t>
            </a:r>
            <a:r>
              <a:rPr kumimoji="0" lang="it-IT" altLang="it-IT" b="0" i="0" u="none" strike="noStrike" cap="none" normalizeH="0" baseline="0" dirty="0" err="1">
                <a:ln>
                  <a:noFill/>
                </a:ln>
                <a:solidFill>
                  <a:schemeClr val="tx1"/>
                </a:solidFill>
                <a:effectLst/>
                <a:latin typeface="Coolvetica"/>
              </a:rPr>
              <a:t>detoksları </a:t>
            </a:r>
            <a:r>
              <a:rPr kumimoji="0" lang="it-IT" altLang="it-IT" b="0" i="0" u="none" strike="noStrike" cap="none" normalizeH="0" baseline="0" dirty="0">
                <a:ln>
                  <a:noFill/>
                </a:ln>
                <a:solidFill>
                  <a:schemeClr val="tx1"/>
                </a:solidFill>
                <a:effectLst/>
                <a:latin typeface="Coolvetica"/>
              </a:rPr>
              <a:t>veya </a:t>
            </a:r>
            <a:r>
              <a:rPr kumimoji="0" lang="it-IT" altLang="it-IT" b="0" i="0" u="none" strike="noStrike" cap="none" normalizeH="0" baseline="0" dirty="0" err="1">
                <a:ln>
                  <a:noFill/>
                </a:ln>
                <a:solidFill>
                  <a:schemeClr val="tx1"/>
                </a:solidFill>
                <a:effectLst/>
                <a:latin typeface="Coolvetica"/>
              </a:rPr>
              <a:t>seçilmiş içerikler önerin</a:t>
            </a:r>
            <a:endParaRPr kumimoji="0" lang="it-IT" altLang="it-IT" b="0" i="0" u="none" strike="noStrike" cap="none" normalizeH="0" baseline="0" dirty="0">
              <a:ln>
                <a:noFill/>
              </a:ln>
              <a:solidFill>
                <a:schemeClr val="tx1"/>
              </a:solidFill>
              <a:effectLst/>
              <a:latin typeface="Coolvetica"/>
            </a:endParaRPr>
          </a:p>
          <a:p>
            <a:endParaRPr lang="en-US" sz="2400" b="0" u="none" strike="noStrike" dirty="0">
              <a:uFillTx/>
              <a:latin typeface="Coolvetica"/>
            </a:endParaRPr>
          </a:p>
        </p:txBody>
      </p:sp>
      <p:pic>
        <p:nvPicPr>
          <p:cNvPr id="5" name="Picture 2" descr="120+ Body Dysmorphic Disorder Illustrations Stock Illustrations,  Royalty-Free Vector Graphics &amp; Clip Art - iStock">
            <a:extLst>
              <a:ext uri="{FF2B5EF4-FFF2-40B4-BE49-F238E27FC236}">
                <a16:creationId xmlns:a16="http://schemas.microsoft.com/office/drawing/2014/main" id="{491AC7C0-55DA-3F32-F3C8-6A42B02537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8001" y="126550"/>
            <a:ext cx="2729906" cy="272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485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EED3-B390-7351-8305-C14C08A0412D}"/>
            </a:ext>
          </a:extLst>
        </p:cNvPr>
        <p:cNvGrpSpPr/>
        <p:nvPr/>
      </p:nvGrpSpPr>
      <p:grpSpPr>
        <a:xfrm>
          <a:off x="0" y="0"/>
          <a:ext cx="0" cy="0"/>
          <a:chOff x="0" y="0"/>
          <a:chExt cx="0" cy="0"/>
        </a:xfrm>
      </p:grpSpPr>
      <p:pic>
        <p:nvPicPr>
          <p:cNvPr id="16386" name="Picture 2" descr="Speech bubble, speech cloud. Friendly chat. Conversation dialogue. People  talking. Hand drawn. Stickman cartoon. Doodle sketch, Vector graphic Stock  Vector Image &amp; Art - Alamy">
            <a:extLst>
              <a:ext uri="{FF2B5EF4-FFF2-40B4-BE49-F238E27FC236}">
                <a16:creationId xmlns:a16="http://schemas.microsoft.com/office/drawing/2014/main" id="{8DC64148-25E1-9FA4-B336-2311B8F3877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172" t="15357" r="10671" b="19374"/>
          <a:stretch/>
        </p:blipFill>
        <p:spPr bwMode="auto">
          <a:xfrm>
            <a:off x="6955833" y="1895670"/>
            <a:ext cx="2601687" cy="2516095"/>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8FF0F308-3FE4-2E68-C1E5-3BC9C600CE2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691D2E7B-64BB-5B57-4339-B9133E3E6BEF}"/>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406BE7B-E2EA-1A5D-C178-05800A51534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3A7BF19A-0DE1-BA3D-A083-E039BBF5C36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53EB074-381B-5747-B42D-2D5AA2ACA38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4" name="CuadroTexto 23">
            <a:extLst>
              <a:ext uri="{FF2B5EF4-FFF2-40B4-BE49-F238E27FC236}">
                <a16:creationId xmlns:a16="http://schemas.microsoft.com/office/drawing/2014/main" id="{75BE801D-152E-E6C8-F010-7BA593888B07}"/>
              </a:ext>
            </a:extLst>
          </p:cNvPr>
          <p:cNvSpPr txBox="1"/>
          <p:nvPr/>
        </p:nvSpPr>
        <p:spPr>
          <a:xfrm>
            <a:off x="856980" y="1086956"/>
            <a:ext cx="6711262" cy="2591425"/>
          </a:xfrm>
          <a:prstGeom prst="rect">
            <a:avLst/>
          </a:prstGeom>
          <a:noFill/>
          <a:ln w="0">
            <a:noFill/>
          </a:ln>
        </p:spPr>
        <p:txBody>
          <a:bodyPr lIns="90000" tIns="45000" rIns="90000" bIns="45000" anchor="t">
            <a:noAutofit/>
          </a:bodyPr>
          <a:lstStyle/>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Doğru anı seçin: asla antrenmanın sonunda veya diğer insanların önünde değil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Empatik olun, meraklı değil</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Tarafsız bir dil kullanın</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Açık uçlu sorular kullanın ve zorlamayın</a:t>
            </a: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lang="en-US" sz="2400" dirty="0">
                <a:solidFill>
                  <a:srgbClr val="000000"/>
                </a:solidFill>
                <a:latin typeface="Coolvetica"/>
                <a:ea typeface="Microsoft YaHei"/>
              </a:rPr>
              <a:t>Aktif olarak dinleyin</a:t>
            </a:r>
            <a:endParaRPr kumimoji="0" lang="en-US" sz="2400" b="0" i="0" u="none" strike="noStrike" kern="1200" cap="none" spc="0" normalizeH="0" baseline="0" noProof="0" dirty="0">
              <a:ln>
                <a:noFill/>
              </a:ln>
              <a:solidFill>
                <a:srgbClr val="000000"/>
              </a:solidFill>
              <a:effectLst/>
              <a:uLnTx/>
              <a:uFillTx/>
              <a:latin typeface="Coolvetica"/>
              <a:ea typeface="Microsoft YaHei"/>
            </a:endParaRPr>
          </a:p>
          <a:p>
            <a:pPr marL="285750" marR="0" lvl="0" indent="-285750" algn="l" defTabSz="914400" rtl="0" eaLnBrk="1" fontAlgn="auto" latinLnBrk="0" hangingPunct="1">
              <a:lnSpc>
                <a:spcPct val="100000"/>
              </a:lnSpc>
              <a:spcBef>
                <a:spcPts val="0"/>
              </a:spcBef>
              <a:spcAft>
                <a:spcPts val="120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0000"/>
                </a:solidFill>
                <a:effectLst/>
                <a:uLnTx/>
                <a:uFillTx/>
                <a:latin typeface="Coolvetica"/>
                <a:ea typeface="Microsoft YaHei"/>
              </a:rPr>
              <a:t>Yer verin: sessizlik bile iletişim kurar!</a:t>
            </a:r>
            <a:endParaRPr kumimoji="0" lang="en-US" sz="2400" b="0" i="0" u="none" strike="noStrike" kern="1200" cap="none" spc="0" normalizeH="0" baseline="0" noProof="0" dirty="0">
              <a:ln>
                <a:noFill/>
              </a:ln>
              <a:solidFill>
                <a:srgbClr val="000000"/>
              </a:solidFill>
              <a:effectLst/>
              <a:uLnTx/>
              <a:uFillTx/>
              <a:latin typeface="Coolvetica"/>
            </a:endParaRPr>
          </a:p>
        </p:txBody>
      </p:sp>
      <p:sp>
        <p:nvSpPr>
          <p:cNvPr id="2" name="CuadroTexto 22">
            <a:extLst>
              <a:ext uri="{FF2B5EF4-FFF2-40B4-BE49-F238E27FC236}">
                <a16:creationId xmlns:a16="http://schemas.microsoft.com/office/drawing/2014/main" id="{411779D3-1817-E298-2497-C317E31BE47B}"/>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Diyalog Nasıl Başlatılır</a:t>
            </a:r>
          </a:p>
        </p:txBody>
      </p:sp>
    </p:spTree>
    <p:extLst>
      <p:ext uri="{BB962C8B-B14F-4D97-AF65-F5344CB8AC3E}">
        <p14:creationId xmlns:p14="http://schemas.microsoft.com/office/powerpoint/2010/main" val="4092638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E2128-5668-E1D7-7063-AABFCC7AF4D6}"/>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28A8CF5E-1663-B90D-491F-616E1F184DC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42FADDC-F92D-F87E-CF13-65512EB9D8C3}"/>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58DE70B3-98E7-7005-B0B5-AD4F0B0AD5C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D216D8D-99DA-7DE6-4D75-AA868EF53BD6}"/>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0F922BF-190D-9B30-9DB7-ABBF13332816}"/>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38D146EC-B039-D845-F3D6-DE819E95453E}"/>
              </a:ext>
            </a:extLst>
          </p:cNvPr>
          <p:cNvSpPr txBox="1"/>
          <p:nvPr/>
        </p:nvSpPr>
        <p:spPr>
          <a:xfrm>
            <a:off x="856980" y="1086957"/>
            <a:ext cx="6711262" cy="2363814"/>
          </a:xfrm>
          <a:prstGeom prst="rect">
            <a:avLst/>
          </a:prstGeom>
          <a:noFill/>
          <a:ln w="0">
            <a:noFill/>
          </a:ln>
        </p:spPr>
        <p:txBody>
          <a:bodyPr lIns="90000" tIns="45000" rIns="90000" bIns="45000" anchor="t">
            <a:noAutofit/>
          </a:bodyPr>
          <a:lstStyle/>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"Egzersiz yapamadığında nasıl hissediyorsun?"</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"Egzersiz yapmanın en çok nesini seviyorsun?"</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"Yorgun ya da hasta olduğunuzda hiç egzersiz yapar mısınız?"</a:t>
            </a:r>
          </a:p>
          <a:p>
            <a:pPr marL="342900" indent="-342900">
              <a:spcAft>
                <a:spcPts val="1200"/>
              </a:spcAft>
              <a:buFont typeface="Wingdings" panose="05000000000000000000" pitchFamily="2" charset="2"/>
              <a:buChar char="q"/>
            </a:pPr>
            <a:r>
              <a:rPr lang="en-US" sz="2400" b="0" u="none" strike="noStrike" dirty="0">
                <a:solidFill>
                  <a:srgbClr val="000000"/>
                </a:solidFill>
                <a:uFillTx/>
                <a:latin typeface="Coolvetica"/>
              </a:rPr>
              <a:t>"Kendiniz için hedefiniz nedir?"</a:t>
            </a:r>
          </a:p>
        </p:txBody>
      </p:sp>
      <p:sp>
        <p:nvSpPr>
          <p:cNvPr id="2" name="CuadroTexto 22">
            <a:extLst>
              <a:ext uri="{FF2B5EF4-FFF2-40B4-BE49-F238E27FC236}">
                <a16:creationId xmlns:a16="http://schemas.microsoft.com/office/drawing/2014/main" id="{9E7AE826-9146-51B2-87CA-294478516970}"/>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Eğitim ile İlişkinin Araştırılması</a:t>
            </a:r>
          </a:p>
        </p:txBody>
      </p:sp>
    </p:spTree>
    <p:extLst>
      <p:ext uri="{BB962C8B-B14F-4D97-AF65-F5344CB8AC3E}">
        <p14:creationId xmlns:p14="http://schemas.microsoft.com/office/powerpoint/2010/main" val="2911964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9A2B9-3A86-401F-C604-701C5243CBEB}"/>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C202B433-2029-3292-64DC-8AD0891F58DF}"/>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363726D6-214F-1FB0-FA92-06F9A1A59D29}"/>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A0765371-39FF-9BBC-30B8-6983074A205B}"/>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4936F506-B942-0E52-E98B-78AED2E13DB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4BB2D1F-ADA4-F60E-F317-8571E4E0C90A}"/>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8BD5F53A-5041-DC30-A75E-C3069A1607B4}"/>
              </a:ext>
            </a:extLst>
          </p:cNvPr>
          <p:cNvSpPr txBox="1"/>
          <p:nvPr/>
        </p:nvSpPr>
        <p:spPr>
          <a:xfrm>
            <a:off x="856980" y="1086956"/>
            <a:ext cx="6711262" cy="2837343"/>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"Her zaman kaçındığınız yiyecekler var mı?"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"Yemekten sonra nasıl hissediyorsun?"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"Hiç aynaya baktığınızda gördüğünüzden hoşlanmadığınız oldu mu?"</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"Son birkaç ayda yemek yeme alışkanlığınız nasıl değişti?"</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39450A3-4D0A-B57F-D274-39FE6FBF0FCC}"/>
              </a:ext>
            </a:extLst>
          </p:cNvPr>
          <p:cNvSpPr txBox="1"/>
          <p:nvPr/>
        </p:nvSpPr>
        <p:spPr>
          <a:xfrm>
            <a:off x="609598" y="497514"/>
            <a:ext cx="8115301"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Gıda ve Beden İlişkisinin İncelenmesi</a:t>
            </a:r>
          </a:p>
        </p:txBody>
      </p:sp>
    </p:spTree>
    <p:extLst>
      <p:ext uri="{BB962C8B-B14F-4D97-AF65-F5344CB8AC3E}">
        <p14:creationId xmlns:p14="http://schemas.microsoft.com/office/powerpoint/2010/main" val="1259862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E99FD-432D-0422-9E2F-A91E91D99E5C}"/>
            </a:ext>
          </a:extLst>
        </p:cNvPr>
        <p:cNvGrpSpPr/>
        <p:nvPr/>
      </p:nvGrpSpPr>
      <p:grpSpPr>
        <a:xfrm>
          <a:off x="0" y="0"/>
          <a:ext cx="0" cy="0"/>
          <a:chOff x="0" y="0"/>
          <a:chExt cx="0" cy="0"/>
        </a:xfrm>
      </p:grpSpPr>
      <p:pic>
        <p:nvPicPr>
          <p:cNvPr id="3" name="Segnaposto contenuto 4">
            <a:extLst>
              <a:ext uri="{FF2B5EF4-FFF2-40B4-BE49-F238E27FC236}">
                <a16:creationId xmlns:a16="http://schemas.microsoft.com/office/drawing/2014/main" id="{9623D6A6-D68F-56ED-15C0-5DBE77B6FFD9}"/>
              </a:ext>
            </a:extLst>
          </p:cNvPr>
          <p:cNvPicPr>
            <a:picLocks noChangeAspect="1"/>
          </p:cNvPicPr>
          <p:nvPr/>
        </p:nvPicPr>
        <p:blipFill rotWithShape="1">
          <a:blip r:embed="rId3">
            <a:extLst>
              <a:ext uri="{28A0092B-C50C-407E-A947-70E740481C1C}">
                <a14:useLocalDpi xmlns:a14="http://schemas.microsoft.com/office/drawing/2010/main" val="0"/>
              </a:ext>
            </a:extLst>
          </a:blip>
          <a:srcRect l="41639" t="6666" r="7953"/>
          <a:stretch/>
        </p:blipFill>
        <p:spPr>
          <a:xfrm>
            <a:off x="6676149" y="1499952"/>
            <a:ext cx="2801984" cy="3452568"/>
          </a:xfrm>
          <a:prstGeom prst="rect">
            <a:avLst/>
          </a:prstGeom>
        </p:spPr>
      </p:pic>
      <p:sp>
        <p:nvSpPr>
          <p:cNvPr id="18" name="Rectángulo 17">
            <a:extLst>
              <a:ext uri="{FF2B5EF4-FFF2-40B4-BE49-F238E27FC236}">
                <a16:creationId xmlns:a16="http://schemas.microsoft.com/office/drawing/2014/main" id="{B8B336E7-233B-9E34-D863-BD15FCBDBC03}"/>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65942C3-850B-CDCB-A338-AF6F641FCCA7}"/>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0CCF726-B15B-1028-B915-B4808C0D66B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C86E02B-4637-BCDC-BE20-0141BB2D507B}"/>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CD98D3C7-CBCB-2C1B-CCD9-2B587D5E741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4A434563-0B2E-E5D7-697D-1D74CA2B2D9F}"/>
              </a:ext>
            </a:extLst>
          </p:cNvPr>
          <p:cNvSpPr txBox="1"/>
          <p:nvPr/>
        </p:nvSpPr>
        <p:spPr>
          <a:xfrm>
            <a:off x="856980" y="1086956"/>
            <a:ext cx="6711262" cy="21624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"Sadece yeterince antrenman yaptıysam yemek yerim"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"Duramıyorum, bir gün atlarsam kendimi kötü hissediyorum"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"Kendimi asla sevmeyeceğim"</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"Kemikleri/tanımı görmek istiyorum"</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B3689B51-2700-B81D-D80A-6F6506CE1737}"/>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Dikkat Edilmesi Gereken Yanıtlar</a:t>
            </a:r>
          </a:p>
        </p:txBody>
      </p:sp>
    </p:spTree>
    <p:extLst>
      <p:ext uri="{BB962C8B-B14F-4D97-AF65-F5344CB8AC3E}">
        <p14:creationId xmlns:p14="http://schemas.microsoft.com/office/powerpoint/2010/main" val="4028973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AD9B8-D381-FB34-E44F-5B32B780F1FA}"/>
            </a:ext>
          </a:extLst>
        </p:cNvPr>
        <p:cNvGrpSpPr/>
        <p:nvPr/>
      </p:nvGrpSpPr>
      <p:grpSpPr>
        <a:xfrm>
          <a:off x="0" y="0"/>
          <a:ext cx="0" cy="0"/>
          <a:chOff x="0" y="0"/>
          <a:chExt cx="0" cy="0"/>
        </a:xfrm>
      </p:grpSpPr>
      <p:pic>
        <p:nvPicPr>
          <p:cNvPr id="3" name="Picture 2" descr="Symptoms and Causes of Body Dysmorphic Disorder - Cognitive Behavior  Associates">
            <a:extLst>
              <a:ext uri="{FF2B5EF4-FFF2-40B4-BE49-F238E27FC236}">
                <a16:creationId xmlns:a16="http://schemas.microsoft.com/office/drawing/2014/main" id="{1756E577-DEFB-9C6F-FB71-80E697B1103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9744" y="247943"/>
            <a:ext cx="3180507" cy="1044308"/>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034CC5B2-C5BA-F24A-D5A5-CEDAD5489B84}"/>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5AAD8296-76B6-CFC9-0A54-99E27DB0334C}"/>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446C5D84-AA4E-0AF2-3493-F8B43ED4708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E3E54B2E-D0B3-F7DF-6A8B-0E1206D03C85}"/>
              </a:ext>
            </a:extLst>
          </p:cNvPr>
          <p:cNvPicPr/>
          <p:nvPr/>
        </p:nvPicPr>
        <p:blipFill>
          <a:blip r:embed="rId5"/>
          <a:stretch/>
        </p:blipFill>
        <p:spPr>
          <a:xfrm>
            <a:off x="8109000" y="5182560"/>
            <a:ext cx="1622880" cy="361440"/>
          </a:xfrm>
          <a:prstGeom prst="rect">
            <a:avLst/>
          </a:prstGeom>
          <a:noFill/>
          <a:ln w="0">
            <a:noFill/>
          </a:ln>
        </p:spPr>
      </p:pic>
      <p:sp>
        <p:nvSpPr>
          <p:cNvPr id="2" name="CuadroTexto 23">
            <a:extLst>
              <a:ext uri="{FF2B5EF4-FFF2-40B4-BE49-F238E27FC236}">
                <a16:creationId xmlns:a16="http://schemas.microsoft.com/office/drawing/2014/main" id="{6EA0EF54-B58C-B7DA-E157-BC7AEA02FFEC}"/>
              </a:ext>
            </a:extLst>
          </p:cNvPr>
          <p:cNvSpPr txBox="1"/>
          <p:nvPr/>
        </p:nvSpPr>
        <p:spPr>
          <a:xfrm>
            <a:off x="285750" y="2149752"/>
            <a:ext cx="9566910" cy="2573536"/>
          </a:xfrm>
          <a:prstGeom prst="rect">
            <a:avLst/>
          </a:prstGeom>
          <a:noFill/>
          <a:ln w="0">
            <a:noFill/>
          </a:ln>
        </p:spPr>
        <p:txBody>
          <a:bodyPr lIns="90000" tIns="45000" rIns="90000" bIns="45000" anchor="t">
            <a:noAutofit/>
          </a:bodyPr>
          <a:lstStyle/>
          <a:p>
            <a:pPr algn="ctr"/>
            <a:r>
              <a:rPr lang="en-US" sz="2400" i="1" dirty="0"/>
              <a:t>Aynaya baktığınızda veya kendinizi zihninizde canlandırdığınızda kendinizi nasıl gördüğünüz.</a:t>
            </a:r>
          </a:p>
          <a:p>
            <a:endParaRPr lang="en-US" sz="2400" b="0" i="1" u="none" strike="noStrike" dirty="0">
              <a:solidFill>
                <a:srgbClr val="000000"/>
              </a:solidFill>
              <a:uFillTx/>
              <a:latin typeface="Coolvetica"/>
            </a:endParaRPr>
          </a:p>
          <a:p>
            <a:endParaRPr lang="en-US" sz="2400" i="1" dirty="0">
              <a:solidFill>
                <a:srgbClr val="000000"/>
              </a:solidFill>
              <a:latin typeface="Coolvetica"/>
            </a:endParaRPr>
          </a:p>
          <a:p>
            <a:pPr algn="ctr"/>
            <a:r>
              <a:rPr lang="en-US" sz="1600" dirty="0"/>
              <a:t>Bir kişi 50 kg ağırlığında olup kendini 'şişman' hissedebilir ya da bariz kaslara sahip olup kendini asla yeterli görmeyebilir. Beden imajı nesnel bir olgu değildir.</a:t>
            </a:r>
            <a:endParaRPr lang="it-IT" sz="1600" dirty="0"/>
          </a:p>
          <a:p>
            <a:endParaRPr lang="en-US" sz="2400" b="0" i="1" u="none" strike="noStrike" dirty="0">
              <a:solidFill>
                <a:srgbClr val="000000"/>
              </a:solidFill>
              <a:uFillTx/>
              <a:latin typeface="Coolvetica"/>
            </a:endParaRPr>
          </a:p>
        </p:txBody>
      </p:sp>
      <p:sp>
        <p:nvSpPr>
          <p:cNvPr id="4" name="CuadroTexto 22">
            <a:extLst>
              <a:ext uri="{FF2B5EF4-FFF2-40B4-BE49-F238E27FC236}">
                <a16:creationId xmlns:a16="http://schemas.microsoft.com/office/drawing/2014/main" id="{630B1833-DEC1-A096-CC57-96FF5F6F2B38}"/>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Beden İmajı Nedir?</a:t>
            </a:r>
          </a:p>
        </p:txBody>
      </p:sp>
    </p:spTree>
    <p:extLst>
      <p:ext uri="{BB962C8B-B14F-4D97-AF65-F5344CB8AC3E}">
        <p14:creationId xmlns:p14="http://schemas.microsoft.com/office/powerpoint/2010/main" val="3917917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4211C-FC11-A4CE-0D68-C17A533E7140}"/>
            </a:ext>
          </a:extLst>
        </p:cNvPr>
        <p:cNvGrpSpPr/>
        <p:nvPr/>
      </p:nvGrpSpPr>
      <p:grpSpPr>
        <a:xfrm>
          <a:off x="0" y="0"/>
          <a:ext cx="0" cy="0"/>
          <a:chOff x="0" y="0"/>
          <a:chExt cx="0" cy="0"/>
        </a:xfrm>
      </p:grpSpPr>
      <p:pic>
        <p:nvPicPr>
          <p:cNvPr id="18436" name="Picture 4" descr="29,600+ Thumb Cartoon Stock Photos, Pictures &amp; Royalty-Free Images - iStock">
            <a:extLst>
              <a:ext uri="{FF2B5EF4-FFF2-40B4-BE49-F238E27FC236}">
                <a16:creationId xmlns:a16="http://schemas.microsoft.com/office/drawing/2014/main" id="{999D2703-37A4-E6C7-DD02-386A0212918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42" t="11100"/>
          <a:stretch/>
        </p:blipFill>
        <p:spPr bwMode="auto">
          <a:xfrm>
            <a:off x="5520747" y="129288"/>
            <a:ext cx="732561" cy="896833"/>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29,600+ Thumb Cartoon Stock Photos, Pictures &amp; Royalty-Free Images - iStock">
            <a:extLst>
              <a:ext uri="{FF2B5EF4-FFF2-40B4-BE49-F238E27FC236}">
                <a16:creationId xmlns:a16="http://schemas.microsoft.com/office/drawing/2014/main" id="{381016AD-679C-F715-310D-05D32B4129A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4150"/>
          <a:stretch/>
        </p:blipFill>
        <p:spPr bwMode="auto">
          <a:xfrm>
            <a:off x="4037217" y="129288"/>
            <a:ext cx="732560" cy="973789"/>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7E796CDC-5CBC-5331-6E1C-A01BADE79B3D}"/>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D993664-3124-A5AF-36F7-EE835DFB6384}"/>
              </a:ext>
            </a:extLst>
          </p:cNvPr>
          <p:cNvPicPr/>
          <p:nvPr/>
        </p:nvPicPr>
        <p:blipFill>
          <a:blip r:embed="rId5"/>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4E289E1-2E07-5514-9AEA-7DDFA579D73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B211014-EC2B-50C6-803A-1C848380E9D4}"/>
              </a:ext>
            </a:extLst>
          </p:cNvPr>
          <p:cNvPicPr/>
          <p:nvPr/>
        </p:nvPicPr>
        <p:blipFill>
          <a:blip r:embed="rId6"/>
          <a:stretch/>
        </p:blipFill>
        <p:spPr>
          <a:xfrm>
            <a:off x="8109000" y="5182560"/>
            <a:ext cx="1622880" cy="361440"/>
          </a:xfrm>
          <a:prstGeom prst="rect">
            <a:avLst/>
          </a:prstGeom>
          <a:noFill/>
          <a:ln w="0">
            <a:noFill/>
          </a:ln>
        </p:spPr>
      </p:pic>
      <p:sp>
        <p:nvSpPr>
          <p:cNvPr id="24" name="CuadroTexto 23">
            <a:extLst>
              <a:ext uri="{FF2B5EF4-FFF2-40B4-BE49-F238E27FC236}">
                <a16:creationId xmlns:a16="http://schemas.microsoft.com/office/drawing/2014/main" id="{5426DD71-A0CA-4E68-1B77-D4593CB1E0DC}"/>
              </a:ext>
            </a:extLst>
          </p:cNvPr>
          <p:cNvSpPr txBox="1"/>
          <p:nvPr/>
        </p:nvSpPr>
        <p:spPr>
          <a:xfrm>
            <a:off x="851538" y="1085845"/>
            <a:ext cx="4188774"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Duyguları küçümsemeden onaylayın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Basit çözümlerden kaçının ("daha fazla yiyin")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Şunun gibi ifadeler kullanın: "Bu şekilde hissetmek normal..."</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Diyalog için kapıyı her zaman açık bırakın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F36AF96-AFEC-E0FE-8955-02B727FCDF8B}"/>
              </a:ext>
            </a:extLst>
          </p:cNvPr>
          <p:cNvSpPr txBox="1"/>
          <p:nvPr/>
        </p:nvSpPr>
        <p:spPr>
          <a:xfrm>
            <a:off x="1055912" y="497514"/>
            <a:ext cx="2579915"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Ne Yapmalı</a:t>
            </a:r>
          </a:p>
        </p:txBody>
      </p:sp>
      <p:sp>
        <p:nvSpPr>
          <p:cNvPr id="3" name="CuadroTexto 22">
            <a:extLst>
              <a:ext uri="{FF2B5EF4-FFF2-40B4-BE49-F238E27FC236}">
                <a16:creationId xmlns:a16="http://schemas.microsoft.com/office/drawing/2014/main" id="{1BCAF93A-BD84-BB2C-4390-AFF873D70534}"/>
              </a:ext>
            </a:extLst>
          </p:cNvPr>
          <p:cNvSpPr txBox="1"/>
          <p:nvPr/>
        </p:nvSpPr>
        <p:spPr>
          <a:xfrm>
            <a:off x="6444798" y="497514"/>
            <a:ext cx="2579915"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Kaçınılması Gerekenler</a:t>
            </a:r>
          </a:p>
        </p:txBody>
      </p:sp>
      <p:sp>
        <p:nvSpPr>
          <p:cNvPr id="4" name="CuadroTexto 23">
            <a:extLst>
              <a:ext uri="{FF2B5EF4-FFF2-40B4-BE49-F238E27FC236}">
                <a16:creationId xmlns:a16="http://schemas.microsoft.com/office/drawing/2014/main" id="{7D346495-7E43-3AC0-9EBC-4DF1855318F6}"/>
              </a:ext>
            </a:extLst>
          </p:cNvPr>
          <p:cNvSpPr txBox="1"/>
          <p:nvPr/>
        </p:nvSpPr>
        <p:spPr>
          <a:xfrm>
            <a:off x="5282251" y="1085845"/>
            <a:ext cx="4188774"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Sorunu küçümsemek veya soruna gülmek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Fiziksel görünüm hakkında yorum yapmak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Güveni zorla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Diğer müşterilerle karşılaştırmaları kullanın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"Kendin yap" çözümleri önerin</a:t>
            </a:r>
            <a:endParaRPr lang="en-US" sz="2400" b="0" u="none" strike="noStrike" dirty="0">
              <a:solidFill>
                <a:srgbClr val="000000"/>
              </a:solidFill>
              <a:uFillTx/>
              <a:latin typeface="Coolvetica"/>
            </a:endParaRPr>
          </a:p>
        </p:txBody>
      </p:sp>
    </p:spTree>
    <p:extLst>
      <p:ext uri="{BB962C8B-B14F-4D97-AF65-F5344CB8AC3E}">
        <p14:creationId xmlns:p14="http://schemas.microsoft.com/office/powerpoint/2010/main" val="2912433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5EA1F-3DD2-BAAE-768F-CC8A393C285C}"/>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90AAC45B-1917-C049-465A-231DCFA3248B}"/>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AFB6344A-B42B-2800-BCA0-19F8894452A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D91E70B8-18F6-7683-E0B4-717602A510D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8E200280-1034-FA16-9B19-DA71A396020F}"/>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D89882B-2E8D-DAA6-41AD-5AF31EC47CDB}"/>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F6835BF6-7BF2-A29F-EE50-0D9ADAF3F294}"/>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Önemli ölçüde kilo kaybı</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Performans artırıcı ilaç kullanımı şüphesi</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Sosyal ve skolastik geri çekilme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Kendine zarar verme veya depresif konuşma</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C75D3955-3FBD-108F-035D-5D6CB5C13A07}"/>
              </a:ext>
            </a:extLst>
          </p:cNvPr>
          <p:cNvSpPr txBox="1"/>
          <p:nvPr/>
        </p:nvSpPr>
        <p:spPr>
          <a:xfrm>
            <a:off x="609599" y="497514"/>
            <a:ext cx="7717972"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Acil Müdahale Gerektiren Durumlar</a:t>
            </a:r>
          </a:p>
        </p:txBody>
      </p:sp>
      <p:pic>
        <p:nvPicPr>
          <p:cNvPr id="19458" name="Picture 2" descr="Siren - Free technology icons">
            <a:extLst>
              <a:ext uri="{FF2B5EF4-FFF2-40B4-BE49-F238E27FC236}">
                <a16:creationId xmlns:a16="http://schemas.microsoft.com/office/drawing/2014/main" id="{048AD56D-49D7-61E5-7E99-98ACFAE3F28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86699" y="256765"/>
            <a:ext cx="1676451" cy="1676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897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43952-8476-3B62-9237-A86CC3B2881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CD0018A-2B6D-0809-B93E-12770BBD7C0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C675E377-0B92-F467-8249-2FEA1EFC807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BE45AB9-4215-B603-9992-4EF37F668037}"/>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B85D603-6E31-1E74-462C-DDF9CB538F8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FFB3087-4E36-E47F-315F-7F4EBD05055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ECA651DA-1D3D-808F-2ED2-B3F06597DAC4}"/>
              </a:ext>
            </a:extLst>
          </p:cNvPr>
          <p:cNvSpPr txBox="1"/>
          <p:nvPr/>
        </p:nvSpPr>
        <p:spPr>
          <a:xfrm>
            <a:off x="609599" y="1361015"/>
            <a:ext cx="8202614" cy="2293057"/>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Aile ile işbirliği yapın (reşit değilseniz)</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Bir iş arkadaşınızla veya yöneticinizle konuşun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Profesyonellere rapor verin (psikologlar, çocuk psikiyatristleri)</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Çözüm değil, bağlantı sunun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96524B5-B241-8E8F-411D-14F22F0C85D6}"/>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Yalnız Değilsiniz: İttifaklar Kurmak</a:t>
            </a:r>
          </a:p>
        </p:txBody>
      </p:sp>
    </p:spTree>
    <p:extLst>
      <p:ext uri="{BB962C8B-B14F-4D97-AF65-F5344CB8AC3E}">
        <p14:creationId xmlns:p14="http://schemas.microsoft.com/office/powerpoint/2010/main" val="3878637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B571B-478C-7503-AFEC-7D09A02A33DB}"/>
            </a:ext>
          </a:extLst>
        </p:cNvPr>
        <p:cNvGrpSpPr/>
        <p:nvPr/>
      </p:nvGrpSpPr>
      <p:grpSpPr>
        <a:xfrm>
          <a:off x="0" y="0"/>
          <a:ext cx="0" cy="0"/>
          <a:chOff x="0" y="0"/>
          <a:chExt cx="0" cy="0"/>
        </a:xfrm>
      </p:grpSpPr>
      <p:pic>
        <p:nvPicPr>
          <p:cNvPr id="20482" name="Picture 2" descr="2,200+ Need Help Cartoon Stock Photos, Pictures &amp; Royalty-Free Images -  iStock">
            <a:extLst>
              <a:ext uri="{FF2B5EF4-FFF2-40B4-BE49-F238E27FC236}">
                <a16:creationId xmlns:a16="http://schemas.microsoft.com/office/drawing/2014/main" id="{ED519FB2-FB23-8050-4EB7-FA70E6818E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153" y="1840740"/>
            <a:ext cx="2757351" cy="2568121"/>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CA3B5D18-DA7E-6C88-4ABD-36FA4CFFEAF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6FF20DC1-6A8A-4BB1-4546-C50FFB2ADBFC}"/>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0EA1F4BA-840E-1E7A-B9B8-3D41A15FCC20}"/>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A277ECC0-0780-FAE7-34F9-236782A48F57}"/>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DE6A882-1917-8214-0980-F1A2D228C0F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3DA911D-4549-2D27-574B-B25D259CD41E}"/>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"Bu konuyu biriyle konuşmayı hiç düşündün mü?"</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"Bir danışma merkezi biliyorum, eğer istersen..."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"Bunu başka bir zaman konuşmak ister misin?"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94D37EDC-32A4-6BD4-6B2B-DB219B55422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İstila Etmeden Yardım Teklif Edin</a:t>
            </a:r>
          </a:p>
        </p:txBody>
      </p:sp>
    </p:spTree>
    <p:extLst>
      <p:ext uri="{BB962C8B-B14F-4D97-AF65-F5344CB8AC3E}">
        <p14:creationId xmlns:p14="http://schemas.microsoft.com/office/powerpoint/2010/main" val="290018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0578E-B9C1-CD49-68F9-F3160BC5BA7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7D5268AC-FB7B-1654-2814-91F1B15EA63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BA760AEF-3C1B-A3C1-0932-2E3B6C5433D5}"/>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0C0F0B3-765B-237F-962C-16D45915CAA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4507360-193D-292C-7551-C3ED9A4946EB}"/>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071EDC5F-DF75-F963-A6EC-A67BAC55C6D5}"/>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65C6A671-5B12-B8B7-9BFC-ADD9882E0E3E}"/>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Teşhis koyma</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Tedavi etme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"Özel bir sırdaş" haline gelmeyin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Net mesleki sınırları koruyun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AF74C5AC-8BD3-FAAD-9B5B-A942845CE538}"/>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Elinizden Gelenin En İyisini Yapın, Hepsini Değil</a:t>
            </a:r>
          </a:p>
        </p:txBody>
      </p:sp>
    </p:spTree>
    <p:extLst>
      <p:ext uri="{BB962C8B-B14F-4D97-AF65-F5344CB8AC3E}">
        <p14:creationId xmlns:p14="http://schemas.microsoft.com/office/powerpoint/2010/main" val="1312822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6EF57-E001-61B6-240A-1F417573E6B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E1B8C8C-102F-3B58-D7B9-4550C48CC2F8}"/>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D62F8D94-DC90-8FD4-3173-FD0DC12E4D2D}"/>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E96BFAD7-0C77-0083-B2E5-EFBFC0E2FED9}"/>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65C3FDFC-00C5-3F2C-AD37-83587A8A1488}"/>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BF058ED3-ADE1-C10E-75A9-1C9D547965BE}"/>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D99C06E3-CD48-0A86-106E-E207FA1FB007}"/>
              </a:ext>
            </a:extLst>
          </p:cNvPr>
          <p:cNvSpPr txBox="1"/>
          <p:nvPr/>
        </p:nvSpPr>
        <p:spPr>
          <a:xfrm>
            <a:off x="457199" y="1786167"/>
            <a:ext cx="5974525"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Meslektaşlarınızla veya referanslarınızla konuşun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Katılımınızı kabul edin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Gözetim veya dekompresyon anlarını kullanın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Her zaman kendinizi eğitin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6A8BB0C-DC27-C6A7-24DE-2BA79ED62F38}"/>
              </a:ext>
            </a:extLst>
          </p:cNvPr>
          <p:cNvSpPr txBox="1"/>
          <p:nvPr/>
        </p:nvSpPr>
        <p:spPr>
          <a:xfrm>
            <a:off x="609598" y="497514"/>
            <a:ext cx="6363420" cy="914400"/>
          </a:xfrm>
          <a:prstGeom prst="rect">
            <a:avLst/>
          </a:prstGeom>
          <a:noFill/>
          <a:ln w="0">
            <a:noFill/>
          </a:ln>
        </p:spPr>
        <p:txBody>
          <a:bodyPr lIns="90000" tIns="45000" rIns="90000" bIns="45000" anchor="t">
            <a:noAutofit/>
          </a:bodyPr>
          <a:lstStyle/>
          <a:p>
            <a:r>
              <a:rPr lang="en-US" sz="2800" dirty="0">
                <a:solidFill>
                  <a:srgbClr val="E98E24"/>
                </a:solidFill>
                <a:latin typeface="Coolvetica"/>
              </a:rPr>
              <a:t>Başkalarının </a:t>
            </a:r>
            <a:r>
              <a:rPr lang="en-US" sz="2800" b="0" u="none" strike="noStrike" dirty="0">
                <a:solidFill>
                  <a:srgbClr val="E98E24"/>
                </a:solidFill>
                <a:uFillTx/>
                <a:latin typeface="Coolvetica"/>
              </a:rPr>
              <a:t>Rahatsızlıklarından </a:t>
            </a:r>
            <a:r>
              <a:rPr lang="en-US" sz="2800" dirty="0">
                <a:solidFill>
                  <a:srgbClr val="E98E24"/>
                </a:solidFill>
                <a:latin typeface="Coolvetica"/>
              </a:rPr>
              <a:t>Bunalmadan </a:t>
            </a:r>
            <a:r>
              <a:rPr lang="en-US" sz="2800" b="0" u="none" strike="noStrike" dirty="0">
                <a:solidFill>
                  <a:srgbClr val="E98E24"/>
                </a:solidFill>
                <a:uFillTx/>
                <a:latin typeface="Coolvetica"/>
              </a:rPr>
              <a:t>Bu Rahatsızlıklar Üzerinde Çalışmak</a:t>
            </a:r>
          </a:p>
        </p:txBody>
      </p:sp>
      <p:pic>
        <p:nvPicPr>
          <p:cNvPr id="3" name="Picture 2" descr="The Best Ways to Reduce Your Stress">
            <a:extLst>
              <a:ext uri="{FF2B5EF4-FFF2-40B4-BE49-F238E27FC236}">
                <a16:creationId xmlns:a16="http://schemas.microsoft.com/office/drawing/2014/main" id="{E1AEFBE9-FAE6-9698-7E6B-7B507CCD03B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3169" y="1135844"/>
            <a:ext cx="3466758" cy="2310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717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9C1F2-91EE-8103-F089-120127CE48D7}"/>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30BB175-2849-339F-60CD-B3410A5257DC}"/>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A616B9B-BD27-DC91-5881-5A9C3E2D543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377BFD44-F1B8-6A27-3367-78C16755F93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4A8E518-7F7E-A6B5-948C-0624FAD63750}"/>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27C9D6FE-3710-940F-89F9-C55CDDB11620}"/>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57E30B64-E227-C8EA-9B8B-7FE5357CDBC2}"/>
              </a:ext>
            </a:extLst>
          </p:cNvPr>
          <p:cNvSpPr txBox="1"/>
          <p:nvPr/>
        </p:nvSpPr>
        <p:spPr>
          <a:xfrm>
            <a:off x="856980" y="1086956"/>
            <a:ext cx="6711262" cy="22386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Gençler sizinle daha sık iletişime geçiyor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Farklı bir dil kullanmaya başlar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'Orada olduğunuz' için teşekkürler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Bir uzmanla görüşmeyi kabul eder</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1C055A60-C3F2-38E1-6BD8-D08C5E2F3E7D}"/>
              </a:ext>
            </a:extLst>
          </p:cNvPr>
          <p:cNvSpPr txBox="1"/>
          <p:nvPr/>
        </p:nvSpPr>
        <p:spPr>
          <a:xfrm>
            <a:off x="609599" y="497514"/>
            <a:ext cx="8235044"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Fark Yarattığınızın Farkına Varın</a:t>
            </a:r>
          </a:p>
        </p:txBody>
      </p:sp>
    </p:spTree>
    <p:extLst>
      <p:ext uri="{BB962C8B-B14F-4D97-AF65-F5344CB8AC3E}">
        <p14:creationId xmlns:p14="http://schemas.microsoft.com/office/powerpoint/2010/main" val="3551889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DBCFD-E4AA-0328-890C-8085C91C494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E5A5FF9-E5BF-F823-30BA-A147CCE7660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14D846DA-86C0-66FB-0FD8-305E2AC9C9C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C47FE381-49A9-C1AF-EBC0-9B19EC980AD4}"/>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592E7747-2358-287F-DD97-0BEB95B3554A}"/>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8B2A576A-A067-C877-0974-7B6C2BFDECDD}"/>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C66F4140-8BF6-F9A7-4B30-838BB4570904}"/>
              </a:ext>
            </a:extLst>
          </p:cNvPr>
          <p:cNvSpPr txBox="1"/>
          <p:nvPr/>
        </p:nvSpPr>
        <p:spPr>
          <a:xfrm>
            <a:off x="856980" y="1086957"/>
            <a:ext cx="6711262" cy="1828800"/>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Vücut ve kilo hakkında yorum yapmaktan kaçının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Vücut çeşitliliğine değer verin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Güç, sağlık, denge hakkında konuşun</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Misafirperver bir iklim yaratın</a:t>
            </a:r>
            <a:endParaRPr lang="en-US" sz="24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F523DBE5-29EE-D9BB-73BE-BD8B0B5CC37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Saygı Kültürü Spor Salonunda Başlar</a:t>
            </a:r>
          </a:p>
        </p:txBody>
      </p:sp>
    </p:spTree>
    <p:extLst>
      <p:ext uri="{BB962C8B-B14F-4D97-AF65-F5344CB8AC3E}">
        <p14:creationId xmlns:p14="http://schemas.microsoft.com/office/powerpoint/2010/main" val="226411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12E56-C114-5ACF-B7E8-58C2385FE061}"/>
            </a:ext>
          </a:extLst>
        </p:cNvPr>
        <p:cNvGrpSpPr/>
        <p:nvPr/>
      </p:nvGrpSpPr>
      <p:grpSpPr>
        <a:xfrm>
          <a:off x="0" y="0"/>
          <a:ext cx="0" cy="0"/>
          <a:chOff x="0" y="0"/>
          <a:chExt cx="0" cy="0"/>
        </a:xfrm>
      </p:grpSpPr>
      <p:pic>
        <p:nvPicPr>
          <p:cNvPr id="5122" name="Picture 2" descr="Survey list of customer support questions Examination document Hand holding  magnifying glass Checklist form People marketing feedback Cartoon flat  style isolated vector concept | Premium Photo">
            <a:extLst>
              <a:ext uri="{FF2B5EF4-FFF2-40B4-BE49-F238E27FC236}">
                <a16:creationId xmlns:a16="http://schemas.microsoft.com/office/drawing/2014/main" id="{32B324CF-D2DA-59AF-C957-78A1F78377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309" y="126550"/>
            <a:ext cx="3082227" cy="2717875"/>
          </a:xfrm>
          <a:prstGeom prst="rect">
            <a:avLst/>
          </a:prstGeom>
          <a:noFill/>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BA525256-90F8-382E-A822-88E90C18EEF9}"/>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03709302-A9D4-3923-6A9F-69C350B246B9}"/>
              </a:ext>
            </a:extLst>
          </p:cNvPr>
          <p:cNvPicPr/>
          <p:nvPr/>
        </p:nvPicPr>
        <p:blipFill>
          <a:blip r:embed="rId4"/>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05D18D7-5EFC-2286-FC90-17D2C14A9EDA}"/>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01BD8B4D-BFEC-80BA-C93F-8497B33DDC66}"/>
              </a:ext>
            </a:extLst>
          </p:cNvPr>
          <p:cNvPicPr/>
          <p:nvPr/>
        </p:nvPicPr>
        <p:blipFill>
          <a:blip r:embed="rId5"/>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19C247D1-C774-A874-1621-A01F4FB36E73}"/>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4" name="CuadroTexto 23">
            <a:extLst>
              <a:ext uri="{FF2B5EF4-FFF2-40B4-BE49-F238E27FC236}">
                <a16:creationId xmlns:a16="http://schemas.microsoft.com/office/drawing/2014/main" id="{A095EBB0-3DAD-3851-FF1A-E64525CEB76F}"/>
              </a:ext>
            </a:extLst>
          </p:cNvPr>
          <p:cNvSpPr txBox="1"/>
          <p:nvPr/>
        </p:nvSpPr>
        <p:spPr>
          <a:xfrm>
            <a:off x="713170" y="1146146"/>
            <a:ext cx="6170807" cy="3242254"/>
          </a:xfrm>
          <a:prstGeom prst="rect">
            <a:avLst/>
          </a:prstGeom>
          <a:noFill/>
          <a:ln w="0">
            <a:noFill/>
          </a:ln>
        </p:spPr>
        <p:txBody>
          <a:bodyPr lIns="90000" tIns="45000" rIns="90000" bIns="45000" numCol="2" anchor="t">
            <a:noAutofit/>
          </a:bodyPr>
          <a:lstStyle/>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Eğitim ve Özel Kalem ile ilişkileri nasıl?</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Vücutlarındaki değişikliklere nasıl tepki veriyorlar?</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Yiyeceklerden veya yiyecekle ilgili durumlardan kaçınıyorlar mı?</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Vücutları hakkında sık sık olumsuz terimlerle konuşuyorlar mı?</a:t>
            </a:r>
          </a:p>
          <a:p>
            <a:pPr marL="285750"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Kendilerini aşırı eleştiriyorlar </a:t>
            </a:r>
            <a:r>
              <a:rPr lang="en-US" sz="1600" dirty="0">
                <a:solidFill>
                  <a:srgbClr val="000000"/>
                </a:solidFill>
                <a:latin typeface="Coolvetica"/>
                <a:ea typeface="Microsoft YaHei"/>
              </a:rPr>
              <a:t>mı?</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Antrenman yapmadıklarında endişe gösteriyorlar mı?</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Sürekli onay arayışında mıdırlar?</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Sosyal medyadan çok etkileniyorlar mı?</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Katı veya ritüelistik davranışları var mı?</a:t>
            </a:r>
          </a:p>
          <a:p>
            <a:pPr marL="446088" indent="-285750">
              <a:spcAft>
                <a:spcPts val="1200"/>
              </a:spcAft>
              <a:buFont typeface="Wingdings" panose="05000000000000000000" pitchFamily="2" charset="2"/>
              <a:buChar char="§"/>
            </a:pPr>
            <a:r>
              <a:rPr lang="en-US" sz="1600" b="0" u="none" strike="noStrike" dirty="0">
                <a:solidFill>
                  <a:srgbClr val="000000"/>
                </a:solidFill>
                <a:uFillTx/>
                <a:latin typeface="Coolvetica"/>
                <a:ea typeface="Microsoft YaHei"/>
              </a:rPr>
              <a:t>Konuşmaya istekliler mi yoksa kendilerini kapatıyorlar mı?</a:t>
            </a:r>
            <a:endParaRPr lang="en-US" sz="16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A199E530-E947-373F-AA22-537731558E2D}"/>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10 Anahtar Soru</a:t>
            </a:r>
          </a:p>
        </p:txBody>
      </p:sp>
    </p:spTree>
    <p:extLst>
      <p:ext uri="{BB962C8B-B14F-4D97-AF65-F5344CB8AC3E}">
        <p14:creationId xmlns:p14="http://schemas.microsoft.com/office/powerpoint/2010/main" val="2740276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4A311-350C-C960-8F5F-301F151F4B8E}"/>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60B2CBA0-6555-3B6B-DD4E-0ABC96D00FA7}"/>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B1DC35C-E350-5912-F2CB-F8B1A9CAB1E7}"/>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DDC124C9-3E52-4A61-50A4-C68F34599BBC}"/>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FE30E124-263B-5D01-EDDC-496FAFAB0A1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3AC5E2BE-1EA5-4049-8D24-A3E843CE3BD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F96A4966-B6AA-6167-22B5-6D2CB9E13798}"/>
              </a:ext>
            </a:extLst>
          </p:cNvPr>
          <p:cNvSpPr txBox="1"/>
          <p:nvPr/>
        </p:nvSpPr>
        <p:spPr>
          <a:xfrm>
            <a:off x="609599" y="481186"/>
            <a:ext cx="6363420"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Gözlem Tablosu</a:t>
            </a:r>
          </a:p>
        </p:txBody>
      </p:sp>
      <p:graphicFrame>
        <p:nvGraphicFramePr>
          <p:cNvPr id="9" name="Tabella 8">
            <a:extLst>
              <a:ext uri="{FF2B5EF4-FFF2-40B4-BE49-F238E27FC236}">
                <a16:creationId xmlns:a16="http://schemas.microsoft.com/office/drawing/2014/main" id="{1717F2D3-E421-1391-1511-5A61CCC7425C}"/>
              </a:ext>
            </a:extLst>
          </p:cNvPr>
          <p:cNvGraphicFramePr>
            <a:graphicFrameLocks noGrp="1"/>
          </p:cNvGraphicFramePr>
          <p:nvPr>
            <p:extLst>
              <p:ext uri="{D42A27DB-BD31-4B8C-83A1-F6EECF244321}">
                <p14:modId xmlns:p14="http://schemas.microsoft.com/office/powerpoint/2010/main" val="439827973"/>
              </p:ext>
            </p:extLst>
          </p:nvPr>
        </p:nvGraphicFramePr>
        <p:xfrm>
          <a:off x="1679791" y="1518839"/>
          <a:ext cx="6720417" cy="2225040"/>
        </p:xfrm>
        <a:graphic>
          <a:graphicData uri="http://schemas.openxmlformats.org/drawingml/2006/table">
            <a:tbl>
              <a:tblPr firstRow="1" bandRow="1">
                <a:tableStyleId>{C083E6E3-FA7D-4D7B-A595-EF9225AFEA82}</a:tableStyleId>
              </a:tblPr>
              <a:tblGrid>
                <a:gridCol w="1718460">
                  <a:extLst>
                    <a:ext uri="{9D8B030D-6E8A-4147-A177-3AD203B41FA5}">
                      <a16:colId xmlns:a16="http://schemas.microsoft.com/office/drawing/2014/main" val="2681832572"/>
                    </a:ext>
                  </a:extLst>
                </a:gridCol>
                <a:gridCol w="3568606">
                  <a:extLst>
                    <a:ext uri="{9D8B030D-6E8A-4147-A177-3AD203B41FA5}">
                      <a16:colId xmlns:a16="http://schemas.microsoft.com/office/drawing/2014/main" val="1633533861"/>
                    </a:ext>
                  </a:extLst>
                </a:gridCol>
                <a:gridCol w="1433351">
                  <a:extLst>
                    <a:ext uri="{9D8B030D-6E8A-4147-A177-3AD203B41FA5}">
                      <a16:colId xmlns:a16="http://schemas.microsoft.com/office/drawing/2014/main" val="952721215"/>
                    </a:ext>
                  </a:extLst>
                </a:gridCol>
              </a:tblGrid>
              <a:tr h="370840">
                <a:tc>
                  <a:txBody>
                    <a:bodyPr/>
                    <a:lstStyle/>
                    <a:p>
                      <a:r>
                        <a:rPr lang="it-IT" sz="1600" dirty="0">
                          <a:latin typeface="Coolvetica"/>
                        </a:rPr>
                        <a:t>Özellik</a:t>
                      </a:r>
                    </a:p>
                  </a:txBody>
                  <a:tcPr anchor="ctr"/>
                </a:tc>
                <a:tc>
                  <a:txBody>
                    <a:bodyPr/>
                    <a:lstStyle/>
                    <a:p>
                      <a:r>
                        <a:rPr lang="it-IT" sz="1600" dirty="0" err="1">
                          <a:latin typeface="Coolvetica"/>
                        </a:rPr>
                        <a:t>Gözlemlenen davranış</a:t>
                      </a:r>
                      <a:endParaRPr lang="it-IT" sz="1600" dirty="0">
                        <a:latin typeface="Coolvetica"/>
                      </a:endParaRPr>
                    </a:p>
                  </a:txBody>
                  <a:tcPr anchor="ctr"/>
                </a:tc>
                <a:tc>
                  <a:txBody>
                    <a:bodyPr/>
                    <a:lstStyle/>
                    <a:p>
                      <a:r>
                        <a:rPr lang="it-IT" sz="1600" dirty="0">
                          <a:latin typeface="Coolvetica"/>
                        </a:rPr>
                        <a:t>Notlar</a:t>
                      </a:r>
                    </a:p>
                  </a:txBody>
                  <a:tcPr anchor="ctr"/>
                </a:tc>
                <a:extLst>
                  <a:ext uri="{0D108BD9-81ED-4DB2-BD59-A6C34878D82A}">
                    <a16:rowId xmlns:a16="http://schemas.microsoft.com/office/drawing/2014/main" val="3431788368"/>
                  </a:ext>
                </a:extLst>
              </a:tr>
              <a:tr h="370840">
                <a:tc>
                  <a:txBody>
                    <a:bodyPr/>
                    <a:lstStyle/>
                    <a:p>
                      <a:r>
                        <a:rPr lang="it-IT" sz="1600" dirty="0">
                          <a:latin typeface="Coolvetica"/>
                        </a:rPr>
                        <a:t>Çalışın</a:t>
                      </a:r>
                    </a:p>
                  </a:txBody>
                  <a:tcPr anchor="ctr"/>
                </a:tc>
                <a:tc>
                  <a:txBody>
                    <a:bodyPr/>
                    <a:lstStyle/>
                    <a:p>
                      <a:r>
                        <a:rPr lang="it-IT" sz="1600" dirty="0">
                          <a:latin typeface="Coolvetica"/>
                        </a:rPr>
                        <a:t>Sıklık, </a:t>
                      </a:r>
                      <a:r>
                        <a:rPr lang="it-IT" sz="1600" dirty="0" err="1">
                          <a:latin typeface="Coolvetica"/>
                        </a:rPr>
                        <a:t>yoğunluk</a:t>
                      </a:r>
                      <a:r>
                        <a:rPr lang="it-IT" sz="1600" dirty="0">
                          <a:latin typeface="Coolvetica"/>
                        </a:rPr>
                        <a:t>, </a:t>
                      </a:r>
                      <a:r>
                        <a:rPr lang="it-IT" sz="1600" dirty="0" err="1">
                          <a:latin typeface="Coolvetica"/>
                        </a:rPr>
                        <a:t>sertlik</a:t>
                      </a:r>
                      <a:endParaRPr lang="it-IT" sz="1600" dirty="0">
                        <a:latin typeface="Coolvetica"/>
                      </a:endParaRPr>
                    </a:p>
                  </a:txBody>
                  <a:tcPr anchor="ctr"/>
                </a:tc>
                <a:tc>
                  <a:txBody>
                    <a:bodyPr/>
                    <a:lstStyle/>
                    <a:p>
                      <a:endParaRPr lang="it-IT" sz="1600">
                        <a:latin typeface="Coolvetica"/>
                      </a:endParaRPr>
                    </a:p>
                  </a:txBody>
                  <a:tcPr anchor="ctr"/>
                </a:tc>
                <a:extLst>
                  <a:ext uri="{0D108BD9-81ED-4DB2-BD59-A6C34878D82A}">
                    <a16:rowId xmlns:a16="http://schemas.microsoft.com/office/drawing/2014/main" val="4014661426"/>
                  </a:ext>
                </a:extLst>
              </a:tr>
              <a:tr h="370840">
                <a:tc>
                  <a:txBody>
                    <a:bodyPr/>
                    <a:lstStyle/>
                    <a:p>
                      <a:r>
                        <a:rPr lang="it-IT" sz="1600" dirty="0">
                          <a:latin typeface="Coolvetica"/>
                        </a:rPr>
                        <a:t>Dil</a:t>
                      </a:r>
                    </a:p>
                  </a:txBody>
                  <a:tcPr anchor="ctr"/>
                </a:tc>
                <a:tc>
                  <a:txBody>
                    <a:bodyPr/>
                    <a:lstStyle/>
                    <a:p>
                      <a:r>
                        <a:rPr lang="en-US" sz="1600" dirty="0">
                          <a:latin typeface="Coolvetica"/>
                        </a:rPr>
                        <a:t>Vücut hakkında olumsuz yorumlar</a:t>
                      </a:r>
                      <a:endParaRPr lang="it-IT" sz="1600" dirty="0">
                        <a:latin typeface="Coolvetica"/>
                      </a:endParaRPr>
                    </a:p>
                  </a:txBody>
                  <a:tcPr anchor="ctr"/>
                </a:tc>
                <a:tc>
                  <a:txBody>
                    <a:bodyPr/>
                    <a:lstStyle/>
                    <a:p>
                      <a:endParaRPr lang="it-IT" sz="1600">
                        <a:latin typeface="Coolvetica"/>
                      </a:endParaRPr>
                    </a:p>
                  </a:txBody>
                  <a:tcPr anchor="ctr"/>
                </a:tc>
                <a:extLst>
                  <a:ext uri="{0D108BD9-81ED-4DB2-BD59-A6C34878D82A}">
                    <a16:rowId xmlns:a16="http://schemas.microsoft.com/office/drawing/2014/main" val="453754350"/>
                  </a:ext>
                </a:extLst>
              </a:tr>
              <a:tr h="370840">
                <a:tc>
                  <a:txBody>
                    <a:bodyPr/>
                    <a:lstStyle/>
                    <a:p>
                      <a:r>
                        <a:rPr lang="it-IT" sz="1600" dirty="0" err="1">
                          <a:latin typeface="Coolvetica"/>
                        </a:rPr>
                        <a:t>Diyet</a:t>
                      </a:r>
                      <a:endParaRPr lang="it-IT" sz="1600" dirty="0">
                        <a:latin typeface="Coolvetica"/>
                      </a:endParaRPr>
                    </a:p>
                  </a:txBody>
                  <a:tcPr anchor="ctr"/>
                </a:tc>
                <a:tc>
                  <a:txBody>
                    <a:bodyPr/>
                    <a:lstStyle/>
                    <a:p>
                      <a:r>
                        <a:rPr lang="it-IT" sz="1600" dirty="0" err="1">
                          <a:latin typeface="Coolvetica"/>
                        </a:rPr>
                        <a:t>Katılık</a:t>
                      </a:r>
                      <a:r>
                        <a:rPr lang="it-IT" sz="1600" dirty="0">
                          <a:latin typeface="Coolvetica"/>
                        </a:rPr>
                        <a:t>, </a:t>
                      </a:r>
                      <a:r>
                        <a:rPr lang="it-IT" sz="1600" dirty="0" err="1">
                          <a:latin typeface="Coolvetica"/>
                        </a:rPr>
                        <a:t>kısıtlama</a:t>
                      </a:r>
                      <a:r>
                        <a:rPr lang="it-IT" sz="1600" dirty="0">
                          <a:latin typeface="Coolvetica"/>
                        </a:rPr>
                        <a:t>, </a:t>
                      </a:r>
                      <a:r>
                        <a:rPr lang="it-IT" sz="1600" dirty="0" err="1">
                          <a:latin typeface="Coolvetica"/>
                        </a:rPr>
                        <a:t>kaçınma</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3770662851"/>
                  </a:ext>
                </a:extLst>
              </a:tr>
              <a:tr h="370840">
                <a:tc>
                  <a:txBody>
                    <a:bodyPr/>
                    <a:lstStyle/>
                    <a:p>
                      <a:r>
                        <a:rPr lang="it-IT" sz="1600" dirty="0" err="1">
                          <a:latin typeface="Coolvetica"/>
                        </a:rPr>
                        <a:t>Duygular</a:t>
                      </a:r>
                      <a:endParaRPr lang="it-IT" sz="1600" dirty="0">
                        <a:latin typeface="Coolvetica"/>
                      </a:endParaRPr>
                    </a:p>
                  </a:txBody>
                  <a:tcPr anchor="ctr"/>
                </a:tc>
                <a:tc>
                  <a:txBody>
                    <a:bodyPr/>
                    <a:lstStyle/>
                    <a:p>
                      <a:r>
                        <a:rPr lang="it-IT" sz="1600" dirty="0" err="1">
                          <a:latin typeface="Coolvetica"/>
                        </a:rPr>
                        <a:t>Sinirlilik</a:t>
                      </a:r>
                      <a:r>
                        <a:rPr lang="it-IT" sz="1600" dirty="0">
                          <a:latin typeface="Coolvetica"/>
                        </a:rPr>
                        <a:t>, </a:t>
                      </a:r>
                      <a:r>
                        <a:rPr lang="it-IT" sz="1600" dirty="0" err="1">
                          <a:latin typeface="Coolvetica"/>
                        </a:rPr>
                        <a:t>mükemmeliyetçilik</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1947951100"/>
                  </a:ext>
                </a:extLst>
              </a:tr>
              <a:tr h="370840">
                <a:tc>
                  <a:txBody>
                    <a:bodyPr/>
                    <a:lstStyle/>
                    <a:p>
                      <a:r>
                        <a:rPr lang="it-IT" sz="1600" dirty="0">
                          <a:latin typeface="Coolvetica"/>
                        </a:rPr>
                        <a:t>Sosyal Medya</a:t>
                      </a:r>
                    </a:p>
                  </a:txBody>
                  <a:tcPr anchor="ctr"/>
                </a:tc>
                <a:tc>
                  <a:txBody>
                    <a:bodyPr/>
                    <a:lstStyle/>
                    <a:p>
                      <a:r>
                        <a:rPr lang="it-IT" sz="1600" dirty="0">
                          <a:latin typeface="Coolvetica"/>
                        </a:rPr>
                        <a:t>Aşırı veya </a:t>
                      </a:r>
                      <a:r>
                        <a:rPr lang="it-IT" sz="1600" dirty="0" err="1">
                          <a:latin typeface="Coolvetica"/>
                        </a:rPr>
                        <a:t>dismorfik içerik</a:t>
                      </a:r>
                      <a:endParaRPr lang="it-IT" sz="1600" dirty="0">
                        <a:latin typeface="Coolvetica"/>
                      </a:endParaRPr>
                    </a:p>
                  </a:txBody>
                  <a:tcPr anchor="ctr"/>
                </a:tc>
                <a:tc>
                  <a:txBody>
                    <a:bodyPr/>
                    <a:lstStyle/>
                    <a:p>
                      <a:endParaRPr lang="it-IT" sz="1600" dirty="0">
                        <a:latin typeface="Coolvetica"/>
                      </a:endParaRPr>
                    </a:p>
                  </a:txBody>
                  <a:tcPr anchor="ctr"/>
                </a:tc>
                <a:extLst>
                  <a:ext uri="{0D108BD9-81ED-4DB2-BD59-A6C34878D82A}">
                    <a16:rowId xmlns:a16="http://schemas.microsoft.com/office/drawing/2014/main" val="480486215"/>
                  </a:ext>
                </a:extLst>
              </a:tr>
            </a:tbl>
          </a:graphicData>
        </a:graphic>
      </p:graphicFrame>
    </p:spTree>
    <p:extLst>
      <p:ext uri="{BB962C8B-B14F-4D97-AF65-F5344CB8AC3E}">
        <p14:creationId xmlns:p14="http://schemas.microsoft.com/office/powerpoint/2010/main" val="1545451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601BE-36A2-F852-D3F4-77CDFB7B37F9}"/>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484AA30E-E797-BF40-950B-4EFAA4605DA5}"/>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FD8F9798-C9CE-B7AE-4A1F-CF055DB35959}"/>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99ED113B-009C-28D5-627C-2A29FE470AF8}"/>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9459AC2B-4EFF-E4D5-A4BD-2CDA5B28905C}"/>
              </a:ext>
            </a:extLst>
          </p:cNvPr>
          <p:cNvPicPr/>
          <p:nvPr/>
        </p:nvPicPr>
        <p:blipFill>
          <a:blip r:embed="rId4"/>
          <a:stretch/>
        </p:blipFill>
        <p:spPr>
          <a:xfrm>
            <a:off x="8109000" y="5182560"/>
            <a:ext cx="1622880" cy="361440"/>
          </a:xfrm>
          <a:prstGeom prst="rect">
            <a:avLst/>
          </a:prstGeom>
          <a:noFill/>
          <a:ln w="0">
            <a:noFill/>
          </a:ln>
        </p:spPr>
      </p:pic>
      <p:sp>
        <p:nvSpPr>
          <p:cNvPr id="2" name="CuadroTexto 23">
            <a:extLst>
              <a:ext uri="{FF2B5EF4-FFF2-40B4-BE49-F238E27FC236}">
                <a16:creationId xmlns:a16="http://schemas.microsoft.com/office/drawing/2014/main" id="{C41E9E99-CBD2-C692-7294-EAA002883726}"/>
              </a:ext>
            </a:extLst>
          </p:cNvPr>
          <p:cNvSpPr txBox="1"/>
          <p:nvPr/>
        </p:nvSpPr>
        <p:spPr>
          <a:xfrm>
            <a:off x="1005504" y="2149752"/>
            <a:ext cx="8068985" cy="2573536"/>
          </a:xfrm>
          <a:prstGeom prst="rect">
            <a:avLst/>
          </a:prstGeom>
          <a:noFill/>
          <a:ln w="0">
            <a:noFill/>
          </a:ln>
        </p:spPr>
        <p:txBody>
          <a:bodyPr lIns="90000" tIns="45000" rIns="90000" bIns="45000" anchor="t">
            <a:noAutofit/>
          </a:bodyPr>
          <a:lstStyle/>
          <a:p>
            <a:r>
              <a:rPr lang="en-US" sz="2000" dirty="0"/>
              <a:t>Beden İmajı, kişinin fiziksel benliğine ilişkin sahip olduğu algı ve bu algının bir sonucu olarak deneyimlediği duygulardır</a:t>
            </a:r>
          </a:p>
          <a:p>
            <a:endParaRPr lang="en-US" sz="2000" dirty="0"/>
          </a:p>
          <a:p>
            <a:endParaRPr lang="en-US" sz="2000" dirty="0"/>
          </a:p>
          <a:p>
            <a:r>
              <a:rPr lang="en-US" sz="2000" dirty="0"/>
              <a:t>Hakkında inandığınız şey</a:t>
            </a:r>
          </a:p>
          <a:p>
            <a:endParaRPr lang="en-US" sz="2000" dirty="0"/>
          </a:p>
          <a:p>
            <a:endParaRPr lang="en-US" sz="2000" dirty="0"/>
          </a:p>
        </p:txBody>
      </p:sp>
      <p:pic>
        <p:nvPicPr>
          <p:cNvPr id="4" name="Picture 2" descr="Symptoms and Causes of Body Dysmorphic Disorder - Cognitive Behavior  Associates">
            <a:extLst>
              <a:ext uri="{FF2B5EF4-FFF2-40B4-BE49-F238E27FC236}">
                <a16:creationId xmlns:a16="http://schemas.microsoft.com/office/drawing/2014/main" id="{712CB9A4-5083-64B4-BEA3-D8450DFF70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9744" y="247943"/>
            <a:ext cx="3180507" cy="104430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22">
            <a:extLst>
              <a:ext uri="{FF2B5EF4-FFF2-40B4-BE49-F238E27FC236}">
                <a16:creationId xmlns:a16="http://schemas.microsoft.com/office/drawing/2014/main" id="{11597DFE-DA82-8038-7C3B-6A0D91550A7C}"/>
              </a:ext>
            </a:extLst>
          </p:cNvPr>
          <p:cNvSpPr txBox="1"/>
          <p:nvPr/>
        </p:nvSpPr>
        <p:spPr>
          <a:xfrm>
            <a:off x="2202671" y="1292251"/>
            <a:ext cx="5674657" cy="914400"/>
          </a:xfrm>
          <a:prstGeom prst="rect">
            <a:avLst/>
          </a:prstGeom>
          <a:noFill/>
          <a:ln w="0">
            <a:noFill/>
          </a:ln>
        </p:spPr>
        <p:txBody>
          <a:bodyPr lIns="90000" tIns="45000" rIns="90000" bIns="45000" anchor="t">
            <a:noAutofit/>
          </a:bodyPr>
          <a:lstStyle/>
          <a:p>
            <a:pPr algn="ctr"/>
            <a:r>
              <a:rPr lang="en-US" sz="4800" b="0" u="none" strike="noStrike" dirty="0">
                <a:solidFill>
                  <a:srgbClr val="E98E24"/>
                </a:solidFill>
                <a:uFillTx/>
                <a:latin typeface="Coolvetica"/>
              </a:rPr>
              <a:t>Beden İmajı Nedir?</a:t>
            </a:r>
          </a:p>
        </p:txBody>
      </p:sp>
      <p:sp>
        <p:nvSpPr>
          <p:cNvPr id="6" name="CasellaDiTesto 5">
            <a:extLst>
              <a:ext uri="{FF2B5EF4-FFF2-40B4-BE49-F238E27FC236}">
                <a16:creationId xmlns:a16="http://schemas.microsoft.com/office/drawing/2014/main" id="{35967611-64D8-E5BA-9596-FF4FB4590A6C}"/>
              </a:ext>
            </a:extLst>
          </p:cNvPr>
          <p:cNvSpPr txBox="1"/>
          <p:nvPr/>
        </p:nvSpPr>
        <p:spPr>
          <a:xfrm>
            <a:off x="4113454" y="3116379"/>
            <a:ext cx="4136572" cy="1200329"/>
          </a:xfrm>
          <a:prstGeom prst="rect">
            <a:avLst/>
          </a:prstGeom>
          <a:noFill/>
        </p:spPr>
        <p:txBody>
          <a:bodyPr wrap="square" rtlCol="0">
            <a:spAutoFit/>
          </a:bodyPr>
          <a:lstStyle/>
          <a:p>
            <a:r>
              <a:rPr lang="en-US" sz="1800" dirty="0"/>
              <a:t>Görünüşünüz </a:t>
            </a:r>
          </a:p>
          <a:p>
            <a:r>
              <a:rPr lang="en-US" sz="1800" dirty="0"/>
              <a:t>Diğer insanların sizi nasıl gördüğünü düşünüyorsunuz </a:t>
            </a:r>
          </a:p>
          <a:p>
            <a:r>
              <a:rPr lang="en-US" sz="1800" dirty="0"/>
              <a:t>Vücudunuz hakkında nasıl hissediyorsunuz </a:t>
            </a:r>
          </a:p>
          <a:p>
            <a:endParaRPr lang="it-IT" dirty="0"/>
          </a:p>
        </p:txBody>
      </p:sp>
      <p:sp>
        <p:nvSpPr>
          <p:cNvPr id="7" name="Parentesi graffa aperta 6">
            <a:extLst>
              <a:ext uri="{FF2B5EF4-FFF2-40B4-BE49-F238E27FC236}">
                <a16:creationId xmlns:a16="http://schemas.microsoft.com/office/drawing/2014/main" id="{997DD442-5B04-44FE-40F3-EFFB8A306E10}"/>
              </a:ext>
            </a:extLst>
          </p:cNvPr>
          <p:cNvSpPr/>
          <p:nvPr/>
        </p:nvSpPr>
        <p:spPr>
          <a:xfrm>
            <a:off x="3913415" y="3140755"/>
            <a:ext cx="201386" cy="838487"/>
          </a:xfrm>
          <a:prstGeom prst="leftBrace">
            <a:avLst/>
          </a:prstGeom>
          <a:noFill/>
          <a:ln w="19050">
            <a:solidFill>
              <a:srgbClr val="E88F2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4289012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26F50-7896-904E-D819-CC1CCBA02D7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8B132425-F4F4-2325-5D39-6E8C4B9178E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90EAA680-D2AD-D49D-17A8-3104C938B7AC}"/>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80193561-13FB-3068-D255-76C7C0E0E7B5}"/>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B61B5461-FF40-EC33-2D03-AB9CC15B7349}"/>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E76898AC-D0ED-DFA0-6BFF-2C5A9CB8EE6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endParaRPr lang="en-US" sz="2800" b="0" u="none" strike="noStrike" dirty="0">
              <a:solidFill>
                <a:srgbClr val="E98E24"/>
              </a:solidFill>
              <a:uFillTx/>
              <a:latin typeface="Coolvetica"/>
            </a:endParaRPr>
          </a:p>
        </p:txBody>
      </p:sp>
      <p:sp>
        <p:nvSpPr>
          <p:cNvPr id="2" name="CuadroTexto 22">
            <a:extLst>
              <a:ext uri="{FF2B5EF4-FFF2-40B4-BE49-F238E27FC236}">
                <a16:creationId xmlns:a16="http://schemas.microsoft.com/office/drawing/2014/main" id="{620AB203-C088-726C-B722-7EBE50A69ABE}"/>
              </a:ext>
            </a:extLst>
          </p:cNvPr>
          <p:cNvSpPr txBox="1"/>
          <p:nvPr/>
        </p:nvSpPr>
        <p:spPr>
          <a:xfrm>
            <a:off x="609598" y="497514"/>
            <a:ext cx="7707087" cy="914400"/>
          </a:xfrm>
          <a:prstGeom prst="rect">
            <a:avLst/>
          </a:prstGeom>
          <a:noFill/>
          <a:ln w="0">
            <a:noFill/>
          </a:ln>
        </p:spPr>
        <p:txBody>
          <a:bodyPr lIns="90000" tIns="45000" rIns="90000" bIns="45000" anchor="t">
            <a:noAutofit/>
          </a:bodyPr>
          <a:lstStyle/>
          <a:p>
            <a:r>
              <a:rPr lang="en-US" sz="2800" b="0" u="none" strike="noStrike" dirty="0">
                <a:solidFill>
                  <a:srgbClr val="E98E24"/>
                </a:solidFill>
                <a:uFillTx/>
                <a:latin typeface="Coolvetica"/>
              </a:rPr>
              <a:t>Genç Yetişkinler: Ergenlik Sonrası Yeme Bozuklukları</a:t>
            </a:r>
          </a:p>
        </p:txBody>
      </p:sp>
      <p:sp>
        <p:nvSpPr>
          <p:cNvPr id="3" name="CuadroTexto 23">
            <a:extLst>
              <a:ext uri="{FF2B5EF4-FFF2-40B4-BE49-F238E27FC236}">
                <a16:creationId xmlns:a16="http://schemas.microsoft.com/office/drawing/2014/main" id="{C290C4A7-9862-B5EC-3DB1-95786FC7C130}"/>
              </a:ext>
            </a:extLst>
          </p:cNvPr>
          <p:cNvSpPr txBox="1"/>
          <p:nvPr/>
        </p:nvSpPr>
        <p:spPr>
          <a:xfrm>
            <a:off x="856980" y="1086956"/>
            <a:ext cx="6711262" cy="265147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'Sağlıklı yaşam tarzı' ile maskeleme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Sosyal baskı vs. denge</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Artan bağımsızlık ve öz sorumluluk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ea typeface="Microsoft YaHei"/>
              </a:rPr>
              <a:t>Semptomları daha etkili bir şekilde gizleyebilir</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rPr>
              <a:t>Yardım arama veya zorlukları ifşa etme olasılığı daha düşük</a:t>
            </a:r>
          </a:p>
          <a:p>
            <a:pPr marL="285750" indent="-285750">
              <a:spcAft>
                <a:spcPts val="1200"/>
              </a:spcAft>
              <a:buFont typeface="Wingdings" panose="05000000000000000000" pitchFamily="2" charset="2"/>
              <a:buChar char="§"/>
            </a:pPr>
            <a:r>
              <a:rPr lang="en-US" sz="2400" b="0" u="none" strike="noStrike" dirty="0">
                <a:solidFill>
                  <a:srgbClr val="000000"/>
                </a:solidFill>
                <a:uFillTx/>
                <a:latin typeface="Coolvetica"/>
              </a:rPr>
              <a:t>Genellikle eğitim, iş ve sosyal baskıları yönetmek</a:t>
            </a:r>
          </a:p>
        </p:txBody>
      </p:sp>
    </p:spTree>
    <p:extLst>
      <p:ext uri="{BB962C8B-B14F-4D97-AF65-F5344CB8AC3E}">
        <p14:creationId xmlns:p14="http://schemas.microsoft.com/office/powerpoint/2010/main" val="173228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4ED8F-9FC9-23B2-1C40-840457A92554}"/>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B6DEE654-FFBF-CDF4-DD8F-C7486CA70941}"/>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DCA35AF5-AB26-2A6E-4C15-7C27CC6045E2}"/>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6D2B1953-98F3-592A-D005-21AB3BBA68DD}"/>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7BA830FC-9C2B-9E0D-BDEE-F35BE725B7B1}"/>
              </a:ext>
            </a:extLst>
          </p:cNvPr>
          <p:cNvPicPr/>
          <p:nvPr/>
        </p:nvPicPr>
        <p:blipFill>
          <a:blip r:embed="rId4"/>
          <a:stretch/>
        </p:blipFill>
        <p:spPr>
          <a:xfrm>
            <a:off x="8109000" y="5182560"/>
            <a:ext cx="1622880" cy="361440"/>
          </a:xfrm>
          <a:prstGeom prst="rect">
            <a:avLst/>
          </a:prstGeom>
          <a:noFill/>
          <a:ln w="0">
            <a:noFill/>
          </a:ln>
        </p:spPr>
      </p:pic>
      <p:sp>
        <p:nvSpPr>
          <p:cNvPr id="23" name="CuadroTexto 22">
            <a:extLst>
              <a:ext uri="{FF2B5EF4-FFF2-40B4-BE49-F238E27FC236}">
                <a16:creationId xmlns:a16="http://schemas.microsoft.com/office/drawing/2014/main" id="{5066995E-6810-35F3-048D-4597926585D1}"/>
              </a:ext>
            </a:extLst>
          </p:cNvPr>
          <p:cNvSpPr txBox="1"/>
          <p:nvPr/>
        </p:nvSpPr>
        <p:spPr>
          <a:xfrm>
            <a:off x="457199" y="3451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E98E24"/>
              </a:solidFill>
              <a:effectLst/>
              <a:uLnTx/>
              <a:uFillTx/>
              <a:latin typeface="Coolvetica"/>
            </a:endParaRPr>
          </a:p>
        </p:txBody>
      </p:sp>
      <p:sp>
        <p:nvSpPr>
          <p:cNvPr id="2" name="CuadroTexto 22">
            <a:extLst>
              <a:ext uri="{FF2B5EF4-FFF2-40B4-BE49-F238E27FC236}">
                <a16:creationId xmlns:a16="http://schemas.microsoft.com/office/drawing/2014/main" id="{13B459FE-1118-E2F6-84FF-1F278470D229}"/>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Beden İmajı Toksik Hale Geldiğinde</a:t>
            </a:r>
          </a:p>
        </p:txBody>
      </p:sp>
      <p:graphicFrame>
        <p:nvGraphicFramePr>
          <p:cNvPr id="3" name="Tabella 2">
            <a:extLst>
              <a:ext uri="{FF2B5EF4-FFF2-40B4-BE49-F238E27FC236}">
                <a16:creationId xmlns:a16="http://schemas.microsoft.com/office/drawing/2014/main" id="{EDDC2D13-05D5-C03F-8D14-7F1DE7C1A9B3}"/>
              </a:ext>
            </a:extLst>
          </p:cNvPr>
          <p:cNvGraphicFramePr>
            <a:graphicFrameLocks noGrp="1"/>
          </p:cNvGraphicFramePr>
          <p:nvPr>
            <p:extLst>
              <p:ext uri="{D42A27DB-BD31-4B8C-83A1-F6EECF244321}">
                <p14:modId xmlns:p14="http://schemas.microsoft.com/office/powerpoint/2010/main" val="707508690"/>
              </p:ext>
            </p:extLst>
          </p:nvPr>
        </p:nvGraphicFramePr>
        <p:xfrm>
          <a:off x="1666444" y="1572307"/>
          <a:ext cx="6747112" cy="2202625"/>
        </p:xfrm>
        <a:graphic>
          <a:graphicData uri="http://schemas.openxmlformats.org/drawingml/2006/table">
            <a:tbl>
              <a:tblPr firstRow="1" bandRow="1">
                <a:tableStyleId>{C083E6E3-FA7D-4D7B-A595-EF9225AFEA82}</a:tableStyleId>
              </a:tblPr>
              <a:tblGrid>
                <a:gridCol w="3373556">
                  <a:extLst>
                    <a:ext uri="{9D8B030D-6E8A-4147-A177-3AD203B41FA5}">
                      <a16:colId xmlns:a16="http://schemas.microsoft.com/office/drawing/2014/main" val="1970249116"/>
                    </a:ext>
                  </a:extLst>
                </a:gridCol>
                <a:gridCol w="3373556">
                  <a:extLst>
                    <a:ext uri="{9D8B030D-6E8A-4147-A177-3AD203B41FA5}">
                      <a16:colId xmlns:a16="http://schemas.microsoft.com/office/drawing/2014/main" val="1009051999"/>
                    </a:ext>
                  </a:extLst>
                </a:gridCol>
              </a:tblGrid>
              <a:tr h="440525">
                <a:tc>
                  <a:txBody>
                    <a:bodyPr/>
                    <a:lstStyle/>
                    <a:p>
                      <a:pPr algn="l"/>
                      <a:r>
                        <a:rPr lang="it-IT" dirty="0">
                          <a:latin typeface="Coolvetica"/>
                        </a:rPr>
                        <a:t>Pozitif İş Zekası</a:t>
                      </a:r>
                    </a:p>
                  </a:txBody>
                  <a:tcPr anchor="ctr"/>
                </a:tc>
                <a:tc>
                  <a:txBody>
                    <a:bodyPr/>
                    <a:lstStyle/>
                    <a:p>
                      <a:pPr algn="l"/>
                      <a:r>
                        <a:rPr lang="it-IT" dirty="0">
                          <a:latin typeface="Coolvetica"/>
                        </a:rPr>
                        <a:t>Negatif BI</a:t>
                      </a:r>
                    </a:p>
                  </a:txBody>
                  <a:tcPr anchor="ctr"/>
                </a:tc>
                <a:extLst>
                  <a:ext uri="{0D108BD9-81ED-4DB2-BD59-A6C34878D82A}">
                    <a16:rowId xmlns:a16="http://schemas.microsoft.com/office/drawing/2014/main" val="1769359063"/>
                  </a:ext>
                </a:extLst>
              </a:tr>
              <a:tr h="440525">
                <a:tc>
                  <a:txBody>
                    <a:bodyPr/>
                    <a:lstStyle/>
                    <a:p>
                      <a:pPr algn="l"/>
                      <a:r>
                        <a:rPr lang="en-US" dirty="0">
                          <a:latin typeface="Coolvetica"/>
                        </a:rPr>
                        <a:t>Kabullenme</a:t>
                      </a:r>
                    </a:p>
                  </a:txBody>
                  <a:tcPr anchor="ctr"/>
                </a:tc>
                <a:tc>
                  <a:txBody>
                    <a:bodyPr/>
                    <a:lstStyle/>
                    <a:p>
                      <a:pPr algn="l"/>
                      <a:r>
                        <a:rPr lang="en-US" dirty="0">
                          <a:latin typeface="Coolvetica"/>
                        </a:rPr>
                        <a:t>Utanç</a:t>
                      </a:r>
                      <a:endParaRPr lang="it-IT" dirty="0">
                        <a:latin typeface="Coolvetica"/>
                      </a:endParaRPr>
                    </a:p>
                  </a:txBody>
                  <a:tcPr anchor="ctr"/>
                </a:tc>
                <a:extLst>
                  <a:ext uri="{0D108BD9-81ED-4DB2-BD59-A6C34878D82A}">
                    <a16:rowId xmlns:a16="http://schemas.microsoft.com/office/drawing/2014/main" val="3096731421"/>
                  </a:ext>
                </a:extLst>
              </a:tr>
              <a:tr h="440525">
                <a:tc>
                  <a:txBody>
                    <a:bodyPr/>
                    <a:lstStyle/>
                    <a:p>
                      <a:pPr algn="l"/>
                      <a:r>
                        <a:rPr lang="en-US" dirty="0">
                          <a:latin typeface="Coolvetica"/>
                        </a:rPr>
                        <a:t>Vücut bakımı </a:t>
                      </a:r>
                      <a:endParaRPr lang="it-IT" dirty="0">
                        <a:latin typeface="Coolvetica"/>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oolvetica"/>
                        </a:rPr>
                        <a:t>Saplantılı kontrol</a:t>
                      </a:r>
                    </a:p>
                  </a:txBody>
                  <a:tcPr anchor="ctr"/>
                </a:tc>
                <a:extLst>
                  <a:ext uri="{0D108BD9-81ED-4DB2-BD59-A6C34878D82A}">
                    <a16:rowId xmlns:a16="http://schemas.microsoft.com/office/drawing/2014/main" val="985993602"/>
                  </a:ext>
                </a:extLst>
              </a:tr>
              <a:tr h="440525">
                <a:tc>
                  <a:txBody>
                    <a:bodyPr/>
                    <a:lstStyle/>
                    <a:p>
                      <a:pPr algn="l"/>
                      <a:r>
                        <a:rPr lang="en-US" dirty="0">
                          <a:latin typeface="Coolvetica"/>
                        </a:rPr>
                        <a:t>Zevk için aktiviteler </a:t>
                      </a:r>
                      <a:endParaRPr lang="it-IT" dirty="0">
                        <a:latin typeface="Coolvetica"/>
                      </a:endParaRPr>
                    </a:p>
                  </a:txBody>
                  <a:tcPr anchor="ctr"/>
                </a:tc>
                <a:tc>
                  <a:txBody>
                    <a:bodyPr/>
                    <a:lstStyle/>
                    <a:p>
                      <a:pPr algn="l"/>
                      <a:r>
                        <a:rPr lang="en-US" dirty="0">
                          <a:latin typeface="Coolvetica"/>
                        </a:rPr>
                        <a:t>Tazminat için faaliyetler</a:t>
                      </a:r>
                      <a:endParaRPr lang="it-IT" dirty="0">
                        <a:latin typeface="Coolvetica"/>
                      </a:endParaRPr>
                    </a:p>
                  </a:txBody>
                  <a:tcPr anchor="ctr"/>
                </a:tc>
                <a:extLst>
                  <a:ext uri="{0D108BD9-81ED-4DB2-BD59-A6C34878D82A}">
                    <a16:rowId xmlns:a16="http://schemas.microsoft.com/office/drawing/2014/main" val="3046975486"/>
                  </a:ext>
                </a:extLst>
              </a:tr>
              <a:tr h="440525">
                <a:tc>
                  <a:txBody>
                    <a:bodyPr/>
                    <a:lstStyle/>
                    <a:p>
                      <a:pPr algn="l"/>
                      <a:r>
                        <a:rPr lang="en-US" dirty="0">
                          <a:latin typeface="Coolvetica"/>
                        </a:rPr>
                        <a:t>Güven</a:t>
                      </a:r>
                      <a:endParaRPr lang="it-IT" dirty="0">
                        <a:latin typeface="Coolvetica"/>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oolvetica"/>
                        </a:rPr>
                        <a:t>Kendine değer vermeme</a:t>
                      </a:r>
                      <a:endParaRPr lang="it-IT" dirty="0">
                        <a:latin typeface="Coolvetica"/>
                      </a:endParaRPr>
                    </a:p>
                  </a:txBody>
                  <a:tcPr anchor="ctr"/>
                </a:tc>
                <a:extLst>
                  <a:ext uri="{0D108BD9-81ED-4DB2-BD59-A6C34878D82A}">
                    <a16:rowId xmlns:a16="http://schemas.microsoft.com/office/drawing/2014/main" val="4177713132"/>
                  </a:ext>
                </a:extLst>
              </a:tr>
            </a:tbl>
          </a:graphicData>
        </a:graphic>
      </p:graphicFrame>
    </p:spTree>
    <p:extLst>
      <p:ext uri="{BB962C8B-B14F-4D97-AF65-F5344CB8AC3E}">
        <p14:creationId xmlns:p14="http://schemas.microsoft.com/office/powerpoint/2010/main" val="3082404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2E2C-D0BB-D824-8E75-7846451D79E5}"/>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A3192C8-DE4C-ED6E-33E6-D72A7D1BB1CE}"/>
              </a:ext>
            </a:extLst>
          </p:cNvPr>
          <p:cNvSpPr/>
          <p:nvPr/>
        </p:nvSpPr>
        <p:spPr>
          <a:xfrm>
            <a:off x="0" y="5029200"/>
            <a:ext cx="10080000" cy="640800"/>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FFFFFF"/>
              </a:solidFill>
              <a:uFillTx/>
              <a:latin typeface="Arial"/>
            </a:endParaRPr>
          </a:p>
        </p:txBody>
      </p:sp>
      <p:pic>
        <p:nvPicPr>
          <p:cNvPr id="19" name="Imagen 18">
            <a:extLst>
              <a:ext uri="{FF2B5EF4-FFF2-40B4-BE49-F238E27FC236}">
                <a16:creationId xmlns:a16="http://schemas.microsoft.com/office/drawing/2014/main" id="{EB6FB26D-3CEB-E846-49D9-17A158887831}"/>
              </a:ext>
            </a:extLst>
          </p:cNvPr>
          <p:cNvPicPr/>
          <p:nvPr/>
        </p:nvPicPr>
        <p:blipFill>
          <a:blip r:embed="rId3"/>
          <a:stretch/>
        </p:blipFill>
        <p:spPr>
          <a:xfrm>
            <a:off x="677880" y="4572000"/>
            <a:ext cx="922320" cy="914400"/>
          </a:xfrm>
          <a:prstGeom prst="rect">
            <a:avLst/>
          </a:prstGeom>
          <a:noFill/>
          <a:ln w="0">
            <a:noFill/>
          </a:ln>
        </p:spPr>
      </p:pic>
      <p:sp>
        <p:nvSpPr>
          <p:cNvPr id="20" name="Rectángulo 19">
            <a:extLst>
              <a:ext uri="{FF2B5EF4-FFF2-40B4-BE49-F238E27FC236}">
                <a16:creationId xmlns:a16="http://schemas.microsoft.com/office/drawing/2014/main" id="{B0422FB7-1D13-1FF6-7AE2-3C95E3E61DDF}"/>
              </a:ext>
            </a:extLst>
          </p:cNvPr>
          <p:cNvSpPr/>
          <p:nvPr/>
        </p:nvSpPr>
        <p:spPr>
          <a:xfrm rot="21179400">
            <a:off x="2027880" y="5226840"/>
            <a:ext cx="8307720" cy="908640"/>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p>
            <a:endParaRPr lang="en-US" sz="1800" b="0" u="none" strike="noStrike">
              <a:solidFill>
                <a:srgbClr val="000000"/>
              </a:solidFill>
              <a:uFillTx/>
              <a:latin typeface="Arial"/>
            </a:endParaRPr>
          </a:p>
        </p:txBody>
      </p:sp>
      <p:pic>
        <p:nvPicPr>
          <p:cNvPr id="22" name="Imagen 21">
            <a:extLst>
              <a:ext uri="{FF2B5EF4-FFF2-40B4-BE49-F238E27FC236}">
                <a16:creationId xmlns:a16="http://schemas.microsoft.com/office/drawing/2014/main" id="{CC634FE8-4D7B-32CD-9BE1-2CA571A0BFA5}"/>
              </a:ext>
            </a:extLst>
          </p:cNvPr>
          <p:cNvPicPr/>
          <p:nvPr/>
        </p:nvPicPr>
        <p:blipFill>
          <a:blip r:embed="rId4"/>
          <a:stretch/>
        </p:blipFill>
        <p:spPr>
          <a:xfrm>
            <a:off x="8109000" y="5182560"/>
            <a:ext cx="1622880" cy="361440"/>
          </a:xfrm>
          <a:prstGeom prst="rect">
            <a:avLst/>
          </a:prstGeom>
          <a:noFill/>
          <a:ln w="0">
            <a:noFill/>
          </a:ln>
        </p:spPr>
      </p:pic>
      <p:sp>
        <p:nvSpPr>
          <p:cNvPr id="24" name="CuadroTexto 23">
            <a:extLst>
              <a:ext uri="{FF2B5EF4-FFF2-40B4-BE49-F238E27FC236}">
                <a16:creationId xmlns:a16="http://schemas.microsoft.com/office/drawing/2014/main" id="{5CCF8A0D-D966-8054-0E44-AE7F02B59F88}"/>
              </a:ext>
            </a:extLst>
          </p:cNvPr>
          <p:cNvSpPr txBox="1"/>
          <p:nvPr/>
        </p:nvSpPr>
        <p:spPr>
          <a:xfrm>
            <a:off x="856980" y="1086956"/>
            <a:ext cx="8531206" cy="2810129"/>
          </a:xfrm>
          <a:prstGeom prst="rect">
            <a:avLst/>
          </a:prstGeom>
          <a:noFill/>
          <a:ln w="0">
            <a:noFill/>
          </a:ln>
        </p:spPr>
        <p:txBody>
          <a:bodyPr lIns="90000" tIns="45000" rIns="90000" bIns="45000" anchor="t">
            <a:noAutofit/>
          </a:bodyPr>
          <a:lstStyle/>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Vücut memnuniyetsizliği nedeniyle belirli egzersizlerden kaçınma</a:t>
            </a:r>
          </a:p>
          <a:p>
            <a:pPr marL="285750" indent="-285750">
              <a:spcAft>
                <a:spcPts val="1200"/>
              </a:spcAft>
              <a:buFont typeface="Wingdings" panose="05000000000000000000" pitchFamily="2" charset="2"/>
              <a:buChar char="§"/>
            </a:pPr>
            <a:r>
              <a:rPr lang="en-US" sz="2800" dirty="0">
                <a:solidFill>
                  <a:srgbClr val="000000"/>
                </a:solidFill>
                <a:latin typeface="Coolvetica"/>
                <a:ea typeface="Microsoft YaHei"/>
              </a:rPr>
              <a:t>Algılanan kusurları 'düzeltmek' için aşırı egzersiz yapmak</a:t>
            </a:r>
          </a:p>
          <a:p>
            <a:pPr marL="285750" indent="-285750">
              <a:spcAft>
                <a:spcPts val="1200"/>
              </a:spcAft>
              <a:buFont typeface="Wingdings" panose="05000000000000000000" pitchFamily="2" charset="2"/>
              <a:buChar char="§"/>
            </a:pPr>
            <a:r>
              <a:rPr lang="en-US" sz="2800" b="0" u="none" strike="noStrike" dirty="0">
                <a:solidFill>
                  <a:srgbClr val="000000"/>
                </a:solidFill>
                <a:uFillTx/>
                <a:latin typeface="Coolvetica"/>
                <a:ea typeface="Microsoft YaHei"/>
              </a:rPr>
              <a:t>Sağlıksız diyet veya </a:t>
            </a:r>
            <a:r>
              <a:rPr lang="en-US" sz="2800" dirty="0">
                <a:solidFill>
                  <a:srgbClr val="000000"/>
                </a:solidFill>
                <a:latin typeface="Coolvetica"/>
                <a:ea typeface="Microsoft YaHei"/>
              </a:rPr>
              <a:t>gıda kısıtlaması</a:t>
            </a:r>
          </a:p>
          <a:p>
            <a:pPr marL="285750" indent="-285750">
              <a:spcAft>
                <a:spcPts val="1200"/>
              </a:spcAft>
              <a:buFont typeface="Wingdings" panose="05000000000000000000" pitchFamily="2" charset="2"/>
              <a:buChar char="§"/>
            </a:pPr>
            <a:r>
              <a:rPr lang="en-US" sz="2800" dirty="0">
                <a:solidFill>
                  <a:srgbClr val="000000"/>
                </a:solidFill>
                <a:latin typeface="Coolvetica"/>
                <a:ea typeface="Microsoft YaHei"/>
              </a:rPr>
              <a:t>Dış görünüşle ilgili öz-bilinç nedeniyle </a:t>
            </a:r>
            <a:r>
              <a:rPr lang="en-US" sz="2800" b="0" u="none" strike="noStrike" dirty="0">
                <a:solidFill>
                  <a:srgbClr val="000000"/>
                </a:solidFill>
                <a:uFillTx/>
                <a:latin typeface="Coolvetica"/>
                <a:ea typeface="Microsoft YaHei"/>
              </a:rPr>
              <a:t>sosyal </a:t>
            </a:r>
            <a:r>
              <a:rPr lang="en-US" sz="2800" dirty="0">
                <a:solidFill>
                  <a:srgbClr val="000000"/>
                </a:solidFill>
                <a:latin typeface="Coolvetica"/>
                <a:ea typeface="Microsoft YaHei"/>
              </a:rPr>
              <a:t>geri çekilme</a:t>
            </a:r>
            <a:endParaRPr lang="en-US" sz="2800" b="0" u="none" strike="noStrike" dirty="0">
              <a:solidFill>
                <a:srgbClr val="000000"/>
              </a:solidFill>
              <a:uFillTx/>
              <a:latin typeface="Coolvetica"/>
            </a:endParaRPr>
          </a:p>
        </p:txBody>
      </p:sp>
      <p:sp>
        <p:nvSpPr>
          <p:cNvPr id="2" name="CuadroTexto 22">
            <a:extLst>
              <a:ext uri="{FF2B5EF4-FFF2-40B4-BE49-F238E27FC236}">
                <a16:creationId xmlns:a16="http://schemas.microsoft.com/office/drawing/2014/main" id="{43877EC4-AE0E-5526-C352-FD735D966E34}"/>
              </a:ext>
            </a:extLst>
          </p:cNvPr>
          <p:cNvSpPr txBox="1"/>
          <p:nvPr/>
        </p:nvSpPr>
        <p:spPr>
          <a:xfrm>
            <a:off x="609599" y="497514"/>
            <a:ext cx="6363420" cy="914400"/>
          </a:xfrm>
          <a:prstGeom prst="rect">
            <a:avLst/>
          </a:prstGeom>
          <a:noFill/>
          <a:ln w="0">
            <a:noFill/>
          </a:ln>
        </p:spPr>
        <p:txBody>
          <a:bodyPr lIns="90000" tIns="45000" rIns="90000" bIns="4500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E98E24"/>
                </a:solidFill>
                <a:effectLst/>
                <a:uLnTx/>
                <a:uFillTx/>
                <a:latin typeface="Coolvetica"/>
              </a:rPr>
              <a:t>Beden İmajı Toksik Hale Geldiğinde</a:t>
            </a:r>
          </a:p>
        </p:txBody>
      </p:sp>
    </p:spTree>
    <p:extLst>
      <p:ext uri="{BB962C8B-B14F-4D97-AF65-F5344CB8AC3E}">
        <p14:creationId xmlns:p14="http://schemas.microsoft.com/office/powerpoint/2010/main" val="546239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2423</TotalTime>
  <Words>4829</Words>
  <Application>Microsoft Office PowerPoint</Application>
  <PresentationFormat>Personalizzato</PresentationFormat>
  <Paragraphs>657</Paragraphs>
  <Slides>70</Slides>
  <Notes>70</Notes>
  <HiddenSlides>3</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70</vt:i4>
      </vt:variant>
    </vt:vector>
  </HeadingPairs>
  <TitlesOfParts>
    <vt:vector size="78" baseType="lpstr">
      <vt:lpstr>Aptos</vt:lpstr>
      <vt:lpstr>Arial</vt:lpstr>
      <vt:lpstr>Coolvetica</vt:lpstr>
      <vt:lpstr>Courier New</vt:lpstr>
      <vt:lpstr>Symbol</vt:lpstr>
      <vt:lpstr>Times New Roman</vt:lpstr>
      <vt:lpstr>Wingdings</vt:lpstr>
      <vt:lpstr>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Dell</dc:creator>
  <cp:keywords>, docId:C535AF72898B4C24ADB2883FCE8462D5</cp:keywords>
  <dc:description/>
  <cp:lastModifiedBy>Marzia PP Boto</cp:lastModifiedBy>
  <cp:revision>151</cp:revision>
  <dcterms:created xsi:type="dcterms:W3CDTF">2025-02-21T17:30:07Z</dcterms:created>
  <dcterms:modified xsi:type="dcterms:W3CDTF">2025-04-28T13:54:27Z</dcterms:modified>
  <dc:language>en-US</dc:language>
</cp:coreProperties>
</file>